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8"/>
  </p:notesMasterIdLst>
  <p:sldIdLst>
    <p:sldId id="256" r:id="rId2"/>
    <p:sldId id="356" r:id="rId3"/>
    <p:sldId id="419" r:id="rId4"/>
    <p:sldId id="380" r:id="rId5"/>
    <p:sldId id="381" r:id="rId6"/>
    <p:sldId id="382" r:id="rId7"/>
    <p:sldId id="410" r:id="rId8"/>
    <p:sldId id="458" r:id="rId9"/>
    <p:sldId id="420" r:id="rId10"/>
    <p:sldId id="384" r:id="rId11"/>
    <p:sldId id="424" r:id="rId12"/>
    <p:sldId id="362" r:id="rId13"/>
    <p:sldId id="374" r:id="rId14"/>
    <p:sldId id="375" r:id="rId15"/>
    <p:sldId id="459" r:id="rId16"/>
    <p:sldId id="377" r:id="rId17"/>
    <p:sldId id="556" r:id="rId18"/>
    <p:sldId id="557" r:id="rId19"/>
    <p:sldId id="438" r:id="rId20"/>
    <p:sldId id="387" r:id="rId21"/>
    <p:sldId id="509" r:id="rId22"/>
    <p:sldId id="527" r:id="rId23"/>
    <p:sldId id="533" r:id="rId24"/>
    <p:sldId id="390" r:id="rId25"/>
    <p:sldId id="550" r:id="rId26"/>
    <p:sldId id="535" r:id="rId27"/>
    <p:sldId id="517" r:id="rId28"/>
    <p:sldId id="518" r:id="rId29"/>
    <p:sldId id="520" r:id="rId30"/>
    <p:sldId id="548" r:id="rId31"/>
    <p:sldId id="536" r:id="rId32"/>
    <p:sldId id="522" r:id="rId33"/>
    <p:sldId id="528" r:id="rId34"/>
    <p:sldId id="378" r:id="rId35"/>
    <p:sldId id="529" r:id="rId36"/>
    <p:sldId id="398" r:id="rId37"/>
    <p:sldId id="521" r:id="rId38"/>
    <p:sldId id="552" r:id="rId39"/>
    <p:sldId id="491" r:id="rId40"/>
    <p:sldId id="537" r:id="rId41"/>
    <p:sldId id="555" r:id="rId42"/>
    <p:sldId id="538" r:id="rId43"/>
    <p:sldId id="544" r:id="rId44"/>
    <p:sldId id="551" r:id="rId45"/>
    <p:sldId id="514" r:id="rId46"/>
    <p:sldId id="546" r:id="rId47"/>
    <p:sldId id="543" r:id="rId48"/>
    <p:sldId id="545" r:id="rId49"/>
    <p:sldId id="554" r:id="rId50"/>
    <p:sldId id="558" r:id="rId51"/>
    <p:sldId id="540" r:id="rId52"/>
    <p:sldId id="542" r:id="rId53"/>
    <p:sldId id="541" r:id="rId54"/>
    <p:sldId id="547" r:id="rId55"/>
    <p:sldId id="559" r:id="rId56"/>
    <p:sldId id="560" r:id="rId5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F6969"/>
    <a:srgbClr val="FF3300"/>
    <a:srgbClr val="7DFFB8"/>
    <a:srgbClr val="FF0000"/>
    <a:srgbClr val="FF5050"/>
    <a:srgbClr val="4F81BD"/>
    <a:srgbClr val="02986F"/>
    <a:srgbClr val="FFCC00"/>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0" autoAdjust="0"/>
    <p:restoredTop sz="85109" autoAdjust="0"/>
  </p:normalViewPr>
  <p:slideViewPr>
    <p:cSldViewPr>
      <p:cViewPr varScale="1">
        <p:scale>
          <a:sx n="99" d="100"/>
          <a:sy n="99" d="100"/>
        </p:scale>
        <p:origin x="1566" y="72"/>
      </p:cViewPr>
      <p:guideLst>
        <p:guide orient="horz" pos="2160"/>
        <p:guide pos="2880"/>
      </p:guideLst>
    </p:cSldViewPr>
  </p:slideViewPr>
  <p:outlineViewPr>
    <p:cViewPr>
      <p:scale>
        <a:sx n="33" d="100"/>
        <a:sy n="33" d="100"/>
      </p:scale>
      <p:origin x="0" y="-1692"/>
    </p:cViewPr>
  </p:outlineViewPr>
  <p:notesTextViewPr>
    <p:cViewPr>
      <p:scale>
        <a:sx n="100" d="100"/>
        <a:sy n="100" d="100"/>
      </p:scale>
      <p:origin x="0" y="0"/>
    </p:cViewPr>
  </p:notesTextViewPr>
  <p:sorterViewPr>
    <p:cViewPr>
      <p:scale>
        <a:sx n="100" d="100"/>
        <a:sy n="100" d="100"/>
      </p:scale>
      <p:origin x="0" y="-15156"/>
    </p:cViewPr>
  </p:sorterViewPr>
  <p:notesViewPr>
    <p:cSldViewPr>
      <p:cViewPr varScale="1">
        <p:scale>
          <a:sx n="51" d="100"/>
          <a:sy n="51" d="100"/>
        </p:scale>
        <p:origin x="176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Chess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Deliberate Practice</c:v>
                </c:pt>
                <c:pt idx="1">
                  <c:v>Other</c:v>
                </c:pt>
              </c:strCache>
            </c:strRef>
          </c:cat>
          <c:val>
            <c:numRef>
              <c:f>Sheet1!$B$2:$B$3</c:f>
              <c:numCache>
                <c:formatCode>General</c:formatCode>
                <c:ptCount val="2"/>
                <c:pt idx="0">
                  <c:v>34</c:v>
                </c:pt>
                <c:pt idx="1">
                  <c:v>66</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Chess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Deliberate Practice</c:v>
                </c:pt>
                <c:pt idx="1">
                  <c:v>Other</c:v>
                </c:pt>
              </c:strCache>
            </c:strRef>
          </c:cat>
          <c:val>
            <c:numRef>
              <c:f>Sheet1!$B$2:$B$3</c:f>
              <c:numCache>
                <c:formatCode>General</c:formatCode>
                <c:ptCount val="2"/>
                <c:pt idx="0">
                  <c:v>26</c:v>
                </c:pt>
                <c:pt idx="1">
                  <c:v>74</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Chess</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Pt>
            <c:idx val="2"/>
            <c:bubble3D val="0"/>
            <c:spPr>
              <a:solidFill>
                <a:schemeClr val="accent3"/>
              </a:solidFill>
              <a:ln>
                <a:noFill/>
              </a:ln>
              <a:effectLst>
                <a:outerShdw blurRad="254000" sx="102000" sy="102000" algn="ctr" rotWithShape="0">
                  <a:prstClr val="black">
                    <a:alpha val="20000"/>
                  </a:prstClr>
                </a:outerShdw>
              </a:effectLst>
            </c:spPr>
          </c:dPt>
          <c:dPt>
            <c:idx val="3"/>
            <c:bubble3D val="0"/>
            <c:spPr>
              <a:solidFill>
                <a:schemeClr val="accent4"/>
              </a:solidFill>
              <a:ln>
                <a:noFill/>
              </a:ln>
              <a:effectLst>
                <a:outerShdw blurRad="254000" sx="102000" sy="102000" algn="ctr" rotWithShape="0">
                  <a:prstClr val="black">
                    <a:alpha val="20000"/>
                  </a:prstClr>
                </a:outerShdw>
              </a:effectLst>
            </c:spPr>
          </c:dPt>
          <c:dLbls>
            <c:dLbl>
              <c:idx val="0"/>
              <c:layout>
                <c:manualLayout>
                  <c:x val="-0.20619243617275121"/>
                  <c:y val="-1.2263779527559112E-2"/>
                </c:manualLayout>
              </c:layout>
              <c:dLblPos val="bestFit"/>
              <c:showLegendKey val="0"/>
              <c:showVal val="0"/>
              <c:showCatName val="0"/>
              <c:showSerName val="0"/>
              <c:showPercent val="1"/>
              <c:showBubbleSize val="0"/>
              <c:extLst>
                <c:ext xmlns:c15="http://schemas.microsoft.com/office/drawing/2012/chart" uri="{CE6537A1-D6FC-4f65-9D91-7224C49458BB}"/>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Deliberate Practice</c:v>
                </c:pt>
                <c:pt idx="1">
                  <c:v>Other</c:v>
                </c:pt>
              </c:strCache>
            </c:strRef>
          </c:cat>
          <c:val>
            <c:numRef>
              <c:f>Sheet1!$B$2:$B$3</c:f>
              <c:numCache>
                <c:formatCode>General</c:formatCode>
                <c:ptCount val="2"/>
                <c:pt idx="0">
                  <c:v>41</c:v>
                </c:pt>
                <c:pt idx="1">
                  <c:v>59</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Sheet1!$A$2</c:f>
              <c:strCache>
                <c:ptCount val="1"/>
                <c:pt idx="0">
                  <c:v>Study 1</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Sheet1!$B$1:$C$1</c:f>
              <c:strCache>
                <c:ptCount val="2"/>
                <c:pt idx="0">
                  <c:v>Deliberate Practice</c:v>
                </c:pt>
                <c:pt idx="1">
                  <c:v>Other</c:v>
                </c:pt>
              </c:strCache>
            </c:strRef>
          </c:cat>
          <c:val>
            <c:numRef>
              <c:f>Sheet1!$B$2:$C$2</c:f>
              <c:numCache>
                <c:formatCode>General</c:formatCode>
                <c:ptCount val="2"/>
                <c:pt idx="0">
                  <c:v>50.1</c:v>
                </c:pt>
                <c:pt idx="1">
                  <c:v>49.9</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Sheet1!$A$6</c:f>
              <c:strCache>
                <c:ptCount val="1"/>
                <c:pt idx="0">
                  <c:v>Study 2</c:v>
                </c:pt>
              </c:strCache>
            </c:strRef>
          </c:tx>
          <c:dPt>
            <c:idx val="0"/>
            <c:bubble3D val="0"/>
            <c:spPr>
              <a:solidFill>
                <a:schemeClr val="accent1"/>
              </a:solidFill>
              <a:ln>
                <a:noFill/>
              </a:ln>
              <a:effectLst>
                <a:outerShdw blurRad="254000" sx="102000" sy="102000" algn="ctr" rotWithShape="0">
                  <a:prstClr val="black">
                    <a:alpha val="20000"/>
                  </a:prstClr>
                </a:outerShdw>
              </a:effectLst>
            </c:spPr>
          </c:dPt>
          <c:dPt>
            <c:idx val="1"/>
            <c:bubble3D val="0"/>
            <c:spPr>
              <a:solidFill>
                <a:schemeClr val="accent2"/>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Sheet1!$B$5:$C$5</c:f>
              <c:strCache>
                <c:ptCount val="2"/>
                <c:pt idx="0">
                  <c:v>Deliberate Practice</c:v>
                </c:pt>
                <c:pt idx="1">
                  <c:v>Other</c:v>
                </c:pt>
              </c:strCache>
            </c:strRef>
          </c:cat>
          <c:val>
            <c:numRef>
              <c:f>Sheet1!$B$6:$C$6</c:f>
              <c:numCache>
                <c:formatCode>General</c:formatCode>
                <c:ptCount val="2"/>
                <c:pt idx="0">
                  <c:v>38.799999999999997</c:v>
                </c:pt>
                <c:pt idx="1">
                  <c:v>61.2</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3FAEF33-E45E-4D9F-A4F2-A16F49749BFF}" type="datetimeFigureOut">
              <a:rPr lang="en-US" smtClean="0"/>
              <a:pPr/>
              <a:t>6/2/2016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3288DF9-94AB-4B88-AAAF-4CF6C8B71802}" type="slidenum">
              <a:rPr lang="en-US" smtClean="0"/>
              <a:pPr/>
              <a:t>‹#›</a:t>
            </a:fld>
            <a:endParaRPr lang="en-US"/>
          </a:p>
        </p:txBody>
      </p:sp>
    </p:spTree>
    <p:extLst>
      <p:ext uri="{BB962C8B-B14F-4D97-AF65-F5344CB8AC3E}">
        <p14:creationId xmlns:p14="http://schemas.microsoft.com/office/powerpoint/2010/main" val="2750074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a:t>
            </a:fld>
            <a:endParaRPr lang="en-US"/>
          </a:p>
        </p:txBody>
      </p:sp>
    </p:spTree>
    <p:extLst>
      <p:ext uri="{BB962C8B-B14F-4D97-AF65-F5344CB8AC3E}">
        <p14:creationId xmlns:p14="http://schemas.microsoft.com/office/powerpoint/2010/main" val="3338637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17</a:t>
            </a:fld>
            <a:endParaRPr lang="en-US"/>
          </a:p>
        </p:txBody>
      </p:sp>
    </p:spTree>
    <p:extLst>
      <p:ext uri="{BB962C8B-B14F-4D97-AF65-F5344CB8AC3E}">
        <p14:creationId xmlns:p14="http://schemas.microsoft.com/office/powerpoint/2010/main" val="188040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18</a:t>
            </a:fld>
            <a:endParaRPr lang="en-US"/>
          </a:p>
        </p:txBody>
      </p:sp>
    </p:spTree>
    <p:extLst>
      <p:ext uri="{BB962C8B-B14F-4D97-AF65-F5344CB8AC3E}">
        <p14:creationId xmlns:p14="http://schemas.microsoft.com/office/powerpoint/2010/main" val="236185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29</a:t>
            </a:fld>
            <a:endParaRPr lang="en-US"/>
          </a:p>
        </p:txBody>
      </p:sp>
    </p:spTree>
    <p:extLst>
      <p:ext uri="{BB962C8B-B14F-4D97-AF65-F5344CB8AC3E}">
        <p14:creationId xmlns:p14="http://schemas.microsoft.com/office/powerpoint/2010/main" val="3619722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30</a:t>
            </a:fld>
            <a:endParaRPr lang="en-US"/>
          </a:p>
        </p:txBody>
      </p:sp>
    </p:spTree>
    <p:extLst>
      <p:ext uri="{BB962C8B-B14F-4D97-AF65-F5344CB8AC3E}">
        <p14:creationId xmlns:p14="http://schemas.microsoft.com/office/powerpoint/2010/main" val="4277984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31</a:t>
            </a:fld>
            <a:endParaRPr lang="en-US"/>
          </a:p>
        </p:txBody>
      </p:sp>
    </p:spTree>
    <p:extLst>
      <p:ext uri="{BB962C8B-B14F-4D97-AF65-F5344CB8AC3E}">
        <p14:creationId xmlns:p14="http://schemas.microsoft.com/office/powerpoint/2010/main" val="93182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32</a:t>
            </a:fld>
            <a:endParaRPr lang="en-US"/>
          </a:p>
        </p:txBody>
      </p:sp>
    </p:spTree>
    <p:extLst>
      <p:ext uri="{BB962C8B-B14F-4D97-AF65-F5344CB8AC3E}">
        <p14:creationId xmlns:p14="http://schemas.microsoft.com/office/powerpoint/2010/main" val="2843033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33</a:t>
            </a:fld>
            <a:endParaRPr lang="en-US"/>
          </a:p>
        </p:txBody>
      </p:sp>
    </p:spTree>
    <p:extLst>
      <p:ext uri="{BB962C8B-B14F-4D97-AF65-F5344CB8AC3E}">
        <p14:creationId xmlns:p14="http://schemas.microsoft.com/office/powerpoint/2010/main" val="162027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88DF9-94AB-4B88-AAAF-4CF6C8B71802}" type="slidenum">
              <a:rPr lang="en-US" smtClean="0"/>
              <a:pPr/>
              <a:t>36</a:t>
            </a:fld>
            <a:endParaRPr lang="en-US"/>
          </a:p>
        </p:txBody>
      </p:sp>
    </p:spTree>
    <p:extLst>
      <p:ext uri="{BB962C8B-B14F-4D97-AF65-F5344CB8AC3E}">
        <p14:creationId xmlns:p14="http://schemas.microsoft.com/office/powerpoint/2010/main" val="1778105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39</a:t>
            </a:fld>
            <a:endParaRPr lang="en-US"/>
          </a:p>
        </p:txBody>
      </p:sp>
    </p:spTree>
    <p:extLst>
      <p:ext uri="{BB962C8B-B14F-4D97-AF65-F5344CB8AC3E}">
        <p14:creationId xmlns:p14="http://schemas.microsoft.com/office/powerpoint/2010/main" val="3389503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44</a:t>
            </a:fld>
            <a:endParaRPr lang="en-US"/>
          </a:p>
        </p:txBody>
      </p:sp>
    </p:spTree>
    <p:extLst>
      <p:ext uri="{BB962C8B-B14F-4D97-AF65-F5344CB8AC3E}">
        <p14:creationId xmlns:p14="http://schemas.microsoft.com/office/powerpoint/2010/main" val="1803183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2</a:t>
            </a:fld>
            <a:endParaRPr lang="en-US"/>
          </a:p>
        </p:txBody>
      </p:sp>
    </p:spTree>
    <p:extLst>
      <p:ext uri="{BB962C8B-B14F-4D97-AF65-F5344CB8AC3E}">
        <p14:creationId xmlns:p14="http://schemas.microsoft.com/office/powerpoint/2010/main" val="437241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51</a:t>
            </a:fld>
            <a:endParaRPr lang="en-US"/>
          </a:p>
        </p:txBody>
      </p:sp>
    </p:spTree>
    <p:extLst>
      <p:ext uri="{BB962C8B-B14F-4D97-AF65-F5344CB8AC3E}">
        <p14:creationId xmlns:p14="http://schemas.microsoft.com/office/powerpoint/2010/main" val="3450111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52</a:t>
            </a:fld>
            <a:endParaRPr lang="en-US"/>
          </a:p>
        </p:txBody>
      </p:sp>
    </p:spTree>
    <p:extLst>
      <p:ext uri="{BB962C8B-B14F-4D97-AF65-F5344CB8AC3E}">
        <p14:creationId xmlns:p14="http://schemas.microsoft.com/office/powerpoint/2010/main" val="964391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53</a:t>
            </a:fld>
            <a:endParaRPr lang="en-US"/>
          </a:p>
        </p:txBody>
      </p:sp>
    </p:spTree>
    <p:extLst>
      <p:ext uri="{BB962C8B-B14F-4D97-AF65-F5344CB8AC3E}">
        <p14:creationId xmlns:p14="http://schemas.microsoft.com/office/powerpoint/2010/main" val="2226796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54</a:t>
            </a:fld>
            <a:endParaRPr lang="en-US"/>
          </a:p>
        </p:txBody>
      </p:sp>
    </p:spTree>
    <p:extLst>
      <p:ext uri="{BB962C8B-B14F-4D97-AF65-F5344CB8AC3E}">
        <p14:creationId xmlns:p14="http://schemas.microsoft.com/office/powerpoint/2010/main" val="1446161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55</a:t>
            </a:fld>
            <a:endParaRPr lang="en-US"/>
          </a:p>
        </p:txBody>
      </p:sp>
    </p:spTree>
    <p:extLst>
      <p:ext uri="{BB962C8B-B14F-4D97-AF65-F5344CB8AC3E}">
        <p14:creationId xmlns:p14="http://schemas.microsoft.com/office/powerpoint/2010/main" val="158151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3</a:t>
            </a:fld>
            <a:endParaRPr lang="en-US"/>
          </a:p>
        </p:txBody>
      </p:sp>
    </p:spTree>
    <p:extLst>
      <p:ext uri="{BB962C8B-B14F-4D97-AF65-F5344CB8AC3E}">
        <p14:creationId xmlns:p14="http://schemas.microsoft.com/office/powerpoint/2010/main" val="1162556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4</a:t>
            </a:fld>
            <a:endParaRPr lang="en-US"/>
          </a:p>
        </p:txBody>
      </p:sp>
    </p:spTree>
    <p:extLst>
      <p:ext uri="{BB962C8B-B14F-4D97-AF65-F5344CB8AC3E}">
        <p14:creationId xmlns:p14="http://schemas.microsoft.com/office/powerpoint/2010/main" val="44586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5</a:t>
            </a:fld>
            <a:endParaRPr lang="en-US"/>
          </a:p>
        </p:txBody>
      </p:sp>
    </p:spTree>
    <p:extLst>
      <p:ext uri="{BB962C8B-B14F-4D97-AF65-F5344CB8AC3E}">
        <p14:creationId xmlns:p14="http://schemas.microsoft.com/office/powerpoint/2010/main" val="224873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6</a:t>
            </a:fld>
            <a:endParaRPr lang="en-US"/>
          </a:p>
        </p:txBody>
      </p:sp>
    </p:spTree>
    <p:extLst>
      <p:ext uri="{BB962C8B-B14F-4D97-AF65-F5344CB8AC3E}">
        <p14:creationId xmlns:p14="http://schemas.microsoft.com/office/powerpoint/2010/main" val="108504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13</a:t>
            </a:fld>
            <a:endParaRPr lang="en-US"/>
          </a:p>
        </p:txBody>
      </p:sp>
    </p:spTree>
    <p:extLst>
      <p:ext uri="{BB962C8B-B14F-4D97-AF65-F5344CB8AC3E}">
        <p14:creationId xmlns:p14="http://schemas.microsoft.com/office/powerpoint/2010/main" val="1254778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14</a:t>
            </a:fld>
            <a:endParaRPr lang="en-US"/>
          </a:p>
        </p:txBody>
      </p:sp>
    </p:spTree>
    <p:extLst>
      <p:ext uri="{BB962C8B-B14F-4D97-AF65-F5344CB8AC3E}">
        <p14:creationId xmlns:p14="http://schemas.microsoft.com/office/powerpoint/2010/main" val="1235257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88DF9-94AB-4B88-AAAF-4CF6C8B71802}" type="slidenum">
              <a:rPr lang="en-US" smtClean="0"/>
              <a:pPr/>
              <a:t>15</a:t>
            </a:fld>
            <a:endParaRPr lang="en-US"/>
          </a:p>
        </p:txBody>
      </p:sp>
    </p:spTree>
    <p:extLst>
      <p:ext uri="{BB962C8B-B14F-4D97-AF65-F5344CB8AC3E}">
        <p14:creationId xmlns:p14="http://schemas.microsoft.com/office/powerpoint/2010/main" val="250017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57431B-50E4-40AE-B551-594C558B853C}" type="datetimeFigureOut">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57431B-50E4-40AE-B551-594C558B853C}" type="datetimeFigureOut">
              <a:rPr lang="en-US" smtClean="0"/>
              <a:pPr/>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57431B-50E4-40AE-B551-594C558B853C}" type="datetimeFigureOut">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57431B-50E4-40AE-B551-594C558B853C}" type="datetimeFigureOut">
              <a:rPr lang="en-US" smtClean="0"/>
              <a:pPr/>
              <a:t>6/2/2016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57431B-50E4-40AE-B551-594C558B853C}" type="datetimeFigureOut">
              <a:rPr lang="en-US" smtClean="0"/>
              <a:pPr/>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57431B-50E4-40AE-B551-594C558B853C}" type="datetimeFigureOut">
              <a:rPr lang="en-US" smtClean="0"/>
              <a:pPr/>
              <a:t>6/2/2016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7431B-50E4-40AE-B551-594C558B853C}" type="datetimeFigureOut">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57431B-50E4-40AE-B551-594C558B853C}" type="datetimeFigureOut">
              <a:rPr lang="en-US" smtClean="0"/>
              <a:pPr/>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04511F-B04D-4E6B-BBFB-9C435E59A7A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7431B-50E4-40AE-B551-594C558B853C}" type="datetimeFigureOut">
              <a:rPr lang="en-US" smtClean="0"/>
              <a:pPr/>
              <a:t>6/2/2016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4511F-B04D-4E6B-BBFB-9C435E59A7A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qiJDv-a7MAhVDu4MKHX_oBZsQjRwIBw&amp;url=http://www.telegraph.co.uk/news/celebritynews/9948532/My-brief-encounter-with-Magnus-Carlsen-the-Justin-Bieber-of-chess.html&amp;psig=AFQjCNGTSMMobndXOskQtPRAjf_9QwV8FA&amp;ust=1461851080266140"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BkRWTT1QUMU8nM&amp;tbnid=DBVVZTubVXA2mM:&amp;ved=0CAUQjRw&amp;url=http://worldsciencefestival.com/blog/instant_reaction_the_enigma_of_genius&amp;ei=W7MbUbjwOpPU9QSutYCYDw&amp;psig=AFQjCNGq4BWABRR0rylnIKIzd03m_TfTtA&amp;ust=1360856249221984"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qiJDv-a7MAhVDu4MKHX_oBZsQjRwIBw&amp;url=http://www.telegraph.co.uk/news/celebritynews/9948532/My-brief-encounter-with-Magnus-Carlsen-the-Justin-Bieber-of-chess.html&amp;psig=AFQjCNGTSMMobndXOskQtPRAjf_9QwV8FA&amp;ust=146185108026614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www.scienceofexpertise.com/"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pldSi9bzMAhWIOSYKHVfGAj8QjRwIBw&amp;url=http://fivethirtyeight.com/features/magnus-carlsen-world-chess-championship/&amp;psig=AFQjCNEgZHfkaHJOc3LZ8kpijlHCWm1iCg&amp;ust=1462330839574085"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5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jpg"/></Relationships>
</file>

<file path=ppt/slides/_rels/slide56.xml.rels><?xml version="1.0" encoding="UTF-8" standalone="yes"?>
<Relationships xmlns="http://schemas.openxmlformats.org/package/2006/relationships"><Relationship Id="rId8" Type="http://schemas.openxmlformats.org/officeDocument/2006/relationships/hyperlink" Target="http://www.cinematicparadox.com/2011/06/5-reasons-why-i-love-rebecca-hall.html" TargetMode="External"/><Relationship Id="rId13" Type="http://schemas.openxmlformats.org/officeDocument/2006/relationships/hyperlink" Target="http://commons.wikimedia.org/wiki/File:John_Broadus_Watson.JPG" TargetMode="External"/><Relationship Id="rId18" Type="http://schemas.openxmlformats.org/officeDocument/2006/relationships/hyperlink" Target="http://education101intrototeaching.pbworks.com/w/page/10077124/Theories%20of%20Education%3A%20%20Behaviorism" TargetMode="External"/><Relationship Id="rId26" Type="http://schemas.openxmlformats.org/officeDocument/2006/relationships/hyperlink" Target="https://en.m.wikipedia.org/wiki/Outliers_%28book%29" TargetMode="External"/><Relationship Id="rId3" Type="http://schemas.openxmlformats.org/officeDocument/2006/relationships/hyperlink" Target="http://article.wn.com/view/2014/11/23/Carlsen_retains_world_chess_title/" TargetMode="External"/><Relationship Id="rId21" Type="http://schemas.openxmlformats.org/officeDocument/2006/relationships/hyperlink" Target="http://deltacenter.uiowa.edu/" TargetMode="External"/><Relationship Id="rId7" Type="http://schemas.openxmlformats.org/officeDocument/2006/relationships/hyperlink" Target="http://www.japantimes.co.jp/life/2012/01/01/people/a-fusion-of-cultures-revealed-in-dance/" TargetMode="External"/><Relationship Id="rId12" Type="http://schemas.openxmlformats.org/officeDocument/2006/relationships/hyperlink" Target="http://www.mugu.com/galton/books/hereditary-genius/" TargetMode="External"/><Relationship Id="rId17" Type="http://schemas.openxmlformats.org/officeDocument/2006/relationships/hyperlink" Target="https://itunes.apple.com/gb/podcast/freakonomics-radio/id354668519?mt=2" TargetMode="External"/><Relationship Id="rId25" Type="http://schemas.openxmlformats.org/officeDocument/2006/relationships/hyperlink" Target="http://penguinrandomhouse.ca/imprints/viking" TargetMode="External"/><Relationship Id="rId2" Type="http://schemas.openxmlformats.org/officeDocument/2006/relationships/hyperlink" Target="http://waterpolo218.deviantart.com/art/no-creativity-346991145" TargetMode="External"/><Relationship Id="rId16" Type="http://schemas.openxmlformats.org/officeDocument/2006/relationships/hyperlink" Target="http://conference2014.talentday.eu/sites/all/files/K_Anders_Ericsson_v_0.jpg?1397769494" TargetMode="External"/><Relationship Id="rId20" Type="http://schemas.openxmlformats.org/officeDocument/2006/relationships/hyperlink" Target="http://www.vectortop.com/category/free-psd" TargetMode="External"/><Relationship Id="rId1" Type="http://schemas.openxmlformats.org/officeDocument/2006/relationships/slideLayout" Target="../slideLayouts/slideLayout2.xml"/><Relationship Id="rId6" Type="http://schemas.openxmlformats.org/officeDocument/2006/relationships/hyperlink" Target="http://www.joshuabell.com/official-photos/16262" TargetMode="External"/><Relationship Id="rId11" Type="http://schemas.openxmlformats.org/officeDocument/2006/relationships/hyperlink" Target="http://commons.wikimedia.org/wiki/File:Galton_at_Bertillon's_(1893).jpg" TargetMode="External"/><Relationship Id="rId24" Type="http://schemas.openxmlformats.org/officeDocument/2006/relationships/hyperlink" Target="http://astore.amazon.co.uk/picbotcom/images/1591842247/280-4412852-1420425" TargetMode="External"/><Relationship Id="rId5" Type="http://schemas.openxmlformats.org/officeDocument/2006/relationships/hyperlink" Target="http://images.performgroup.com/di/library/sporting_news/4c/4f/stephen-curry-021415-ftr-gettyjpg_zk4nwx55fa8i1mj6kihzjw880.jpg?t=-1958837941" TargetMode="External"/><Relationship Id="rId15" Type="http://schemas.openxmlformats.org/officeDocument/2006/relationships/hyperlink" Target="http://blog.indezine.com/2013_02_01_archive.html" TargetMode="External"/><Relationship Id="rId23" Type="http://schemas.openxmlformats.org/officeDocument/2006/relationships/hyperlink" Target="http://www.gettyimages.com/detail/news-photo/philosopher-sir-karl-popper-poses-at-his-home-in-croydon-in-news-photo/3449586" TargetMode="External"/><Relationship Id="rId10" Type="http://schemas.openxmlformats.org/officeDocument/2006/relationships/hyperlink" Target="http://fivethirtyeight.com/features/magnus-carlsen-world-chess-championship/?utm_medium=twitter&amp;utm_source=twitterfeed" TargetMode="External"/><Relationship Id="rId19" Type="http://schemas.openxmlformats.org/officeDocument/2006/relationships/hyperlink" Target="http://www.freepik.com/free-photos-vectors/question-mark" TargetMode="External"/><Relationship Id="rId4" Type="http://schemas.openxmlformats.org/officeDocument/2006/relationships/hyperlink" Target="http://dancemelody.com/ballet-pictures/rss/feed/gallery/latest" TargetMode="External"/><Relationship Id="rId9" Type="http://schemas.openxmlformats.org/officeDocument/2006/relationships/hyperlink" Target="http://www.chess.com/news/carlsen-v-anand-world-world-championship-coverage-2888" TargetMode="External"/><Relationship Id="rId14" Type="http://schemas.openxmlformats.org/officeDocument/2006/relationships/hyperlink" Target="http://www.hsmagazine.net/2012/09/the-challenge-of-creating-music/" TargetMode="External"/><Relationship Id="rId22" Type="http://schemas.openxmlformats.org/officeDocument/2006/relationships/hyperlink" Target="http://doandroidsdance.com/features/10-trends-we-dont-want-to-see-in-2013/s/uneducated-fans/" TargetMode="External"/><Relationship Id="rId27" Type="http://schemas.openxmlformats.org/officeDocument/2006/relationships/hyperlink" Target="http://thetalentcode.com/2012/03/20/the-real-lessons-of-the-10000-hour-rul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685800" y="2819400"/>
            <a:ext cx="8001000" cy="533400"/>
          </a:xfrm>
          <a:prstGeom prst="rect">
            <a:avLst/>
          </a:prstGeom>
        </p:spPr>
        <p:txBody>
          <a:bodyPr vert="horz" lIns="91440" tIns="45720" rIns="91440" bIns="45720" rtlCol="0" anchor="ctr">
            <a:noAutofit/>
          </a:bodyPr>
          <a:lstStyle/>
          <a:p>
            <a:pPr lvl="0">
              <a:spcBef>
                <a:spcPct val="0"/>
              </a:spcBef>
              <a:defRPr/>
            </a:pPr>
            <a:r>
              <a:rPr lang="en-US" sz="4000" b="1" dirty="0" smtClean="0">
                <a:solidFill>
                  <a:schemeClr val="tx1">
                    <a:lumMod val="65000"/>
                    <a:lumOff val="35000"/>
                  </a:schemeClr>
                </a:solidFill>
                <a:latin typeface="+mj-lt"/>
                <a:ea typeface="+mj-ea"/>
                <a:cs typeface="+mj-cs"/>
              </a:rPr>
              <a:t>How important is </a:t>
            </a:r>
            <a:r>
              <a:rPr lang="en-US" sz="4000" b="1" dirty="0" smtClean="0">
                <a:solidFill>
                  <a:srgbClr val="006AA7"/>
                </a:solidFill>
                <a:latin typeface="+mj-lt"/>
                <a:ea typeface="+mj-ea"/>
                <a:cs typeface="+mj-cs"/>
              </a:rPr>
              <a:t>deliberate practice</a:t>
            </a:r>
            <a:r>
              <a:rPr lang="en-US" sz="4000" b="1" dirty="0" smtClean="0">
                <a:solidFill>
                  <a:srgbClr val="0379CF"/>
                </a:solidFill>
                <a:latin typeface="+mj-lt"/>
                <a:ea typeface="+mj-ea"/>
                <a:cs typeface="+mj-cs"/>
              </a:rPr>
              <a:t> </a:t>
            </a:r>
            <a:r>
              <a:rPr lang="en-US" sz="4000" b="1" dirty="0" smtClean="0">
                <a:solidFill>
                  <a:schemeClr val="tx1">
                    <a:lumMod val="65000"/>
                    <a:lumOff val="35000"/>
                  </a:schemeClr>
                </a:solidFill>
                <a:latin typeface="+mj-lt"/>
                <a:ea typeface="+mj-ea"/>
                <a:cs typeface="+mj-cs"/>
              </a:rPr>
              <a:t>for chess?</a:t>
            </a:r>
            <a:r>
              <a:rPr lang="en-US" sz="4000" b="1" dirty="0">
                <a:solidFill>
                  <a:schemeClr val="tx1">
                    <a:lumMod val="65000"/>
                    <a:lumOff val="35000"/>
                  </a:schemeClr>
                </a:solidFill>
                <a:latin typeface="+mj-lt"/>
                <a:ea typeface="+mj-ea"/>
                <a:cs typeface="+mj-cs"/>
              </a:rPr>
              <a:t> </a:t>
            </a:r>
            <a:r>
              <a:rPr lang="en-US" sz="4000" b="1" dirty="0" smtClean="0">
                <a:solidFill>
                  <a:schemeClr val="tx1">
                    <a:lumMod val="65000"/>
                    <a:lumOff val="35000"/>
                  </a:schemeClr>
                </a:solidFill>
                <a:latin typeface="+mj-lt"/>
                <a:ea typeface="+mj-ea"/>
                <a:cs typeface="+mj-cs"/>
              </a:rPr>
              <a:t>Re-analysis of a key study</a:t>
            </a:r>
            <a:endParaRPr lang="en-US" sz="4000" b="1" dirty="0" smtClean="0">
              <a:solidFill>
                <a:schemeClr val="tx1">
                  <a:lumMod val="65000"/>
                  <a:lumOff val="35000"/>
                </a:schemeClr>
              </a:solidFill>
            </a:endParaRPr>
          </a:p>
          <a:p>
            <a:pPr lvl="0">
              <a:spcBef>
                <a:spcPct val="0"/>
              </a:spcBef>
              <a:defRPr/>
            </a:pPr>
            <a:endParaRPr lang="en-US" sz="2400" b="1" dirty="0" smtClean="0">
              <a:solidFill>
                <a:srgbClr val="1AA4BE"/>
              </a:solidFill>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3000" b="1" noProof="0" dirty="0" smtClean="0">
                <a:solidFill>
                  <a:srgbClr val="646464"/>
                </a:solidFill>
                <a:latin typeface="+mj-lt"/>
                <a:ea typeface="+mj-ea"/>
                <a:cs typeface="+mj-cs"/>
              </a:rPr>
              <a:t>Zach </a:t>
            </a:r>
            <a:r>
              <a:rPr lang="en-US" sz="3000" b="1" noProof="0" dirty="0" err="1" smtClean="0">
                <a:solidFill>
                  <a:srgbClr val="646464"/>
                </a:solidFill>
                <a:latin typeface="+mj-lt"/>
                <a:ea typeface="+mj-ea"/>
                <a:cs typeface="+mj-cs"/>
              </a:rPr>
              <a:t>Hambrick</a:t>
            </a:r>
            <a:r>
              <a:rPr lang="en-US" sz="3000" b="1" noProof="0" dirty="0" smtClean="0">
                <a:solidFill>
                  <a:srgbClr val="646464"/>
                </a:solidFill>
                <a:latin typeface="+mj-lt"/>
                <a:ea typeface="+mj-ea"/>
                <a:cs typeface="+mj-cs"/>
              </a:rPr>
              <a:t>, Michigan State University</a:t>
            </a:r>
          </a:p>
          <a:p>
            <a:pPr marL="0" marR="0" lvl="0" indent="0" defTabSz="914400" rtl="0" eaLnBrk="1" fontAlgn="auto" latinLnBrk="0" hangingPunct="1">
              <a:lnSpc>
                <a:spcPct val="100000"/>
              </a:lnSpc>
              <a:spcBef>
                <a:spcPct val="0"/>
              </a:spcBef>
              <a:spcAft>
                <a:spcPts val="0"/>
              </a:spcAft>
              <a:buClrTx/>
              <a:buSzTx/>
              <a:buFontTx/>
              <a:buNone/>
              <a:tabLst/>
              <a:defRPr/>
            </a:pPr>
            <a:r>
              <a:rPr lang="en-US" sz="3000" b="1" dirty="0" smtClean="0">
                <a:solidFill>
                  <a:srgbClr val="646464"/>
                </a:solidFill>
                <a:latin typeface="+mj-lt"/>
                <a:ea typeface="+mj-ea"/>
                <a:cs typeface="+mj-cs"/>
              </a:rPr>
              <a:t>May 29, 2016</a:t>
            </a:r>
            <a:endParaRPr lang="en-US" sz="3000" b="1" noProof="0" dirty="0" smtClean="0">
              <a:solidFill>
                <a:srgbClr val="646464"/>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sz="1600" b="1" dirty="0">
              <a:solidFill>
                <a:schemeClr val="tx1">
                  <a:lumMod val="75000"/>
                  <a:lumOff val="25000"/>
                </a:schemeClr>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sz="2000" b="1" noProof="0" dirty="0" smtClean="0">
                <a:solidFill>
                  <a:srgbClr val="02986F"/>
                </a:solidFill>
                <a:latin typeface="+mj-lt"/>
                <a:ea typeface="+mj-ea"/>
                <a:cs typeface="+mj-cs"/>
              </a:rPr>
              <a:t>APS Annual Convention</a:t>
            </a:r>
          </a:p>
          <a:p>
            <a:pPr marL="0" marR="0" lvl="0" indent="0" defTabSz="914400" rtl="0" eaLnBrk="1" fontAlgn="auto" latinLnBrk="0" hangingPunct="1">
              <a:lnSpc>
                <a:spcPct val="100000"/>
              </a:lnSpc>
              <a:spcBef>
                <a:spcPct val="0"/>
              </a:spcBef>
              <a:spcAft>
                <a:spcPts val="0"/>
              </a:spcAft>
              <a:buClrTx/>
              <a:buSzTx/>
              <a:buFontTx/>
              <a:buNone/>
              <a:tabLst/>
              <a:defRPr/>
            </a:pPr>
            <a:r>
              <a:rPr lang="en-US" sz="2000" b="1" noProof="0" dirty="0" smtClean="0">
                <a:solidFill>
                  <a:srgbClr val="02986F"/>
                </a:solidFill>
                <a:latin typeface="+mj-lt"/>
                <a:ea typeface="+mj-ea"/>
                <a:cs typeface="+mj-cs"/>
              </a:rPr>
              <a:t>Science of Expertise Symposium</a:t>
            </a:r>
          </a:p>
          <a:p>
            <a:pPr marL="0" marR="0" lvl="0" indent="0" defTabSz="914400" rtl="0" eaLnBrk="1" fontAlgn="auto" latinLnBrk="0" hangingPunct="1">
              <a:lnSpc>
                <a:spcPct val="100000"/>
              </a:lnSpc>
              <a:spcBef>
                <a:spcPct val="0"/>
              </a:spcBef>
              <a:spcAft>
                <a:spcPts val="0"/>
              </a:spcAft>
              <a:buClrTx/>
              <a:buSzTx/>
              <a:buFontTx/>
              <a:buNone/>
              <a:tabLst/>
              <a:defRPr/>
            </a:pPr>
            <a:r>
              <a:rPr lang="en-US" sz="2000" b="1" noProof="0" dirty="0" smtClean="0">
                <a:solidFill>
                  <a:srgbClr val="02986F"/>
                </a:solidFill>
                <a:latin typeface="+mj-lt"/>
                <a:ea typeface="+mj-ea"/>
                <a:cs typeface="+mj-cs"/>
              </a:rPr>
              <a:t>Chicago, Illinois</a:t>
            </a:r>
          </a:p>
        </p:txBody>
      </p:sp>
      <p:sp>
        <p:nvSpPr>
          <p:cNvPr id="4" name="Rectangle 3"/>
          <p:cNvSpPr/>
          <p:nvPr/>
        </p:nvSpPr>
        <p:spPr>
          <a:xfrm>
            <a:off x="0" y="0"/>
            <a:ext cx="2286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C:\Users\Zach Hambrick\AppData\Local\Microsoft\Windows\Temporary Internet Files\Content.IE5\AR15BNGQ\creativity_by_waterpolo218-d5ql82x.jpg"/>
          <p:cNvPicPr>
            <a:picLocks noChangeAspect="1" noChangeArrowheads="1"/>
          </p:cNvPicPr>
          <p:nvPr/>
        </p:nvPicPr>
        <p:blipFill rotWithShape="1">
          <a:blip r:embed="rId3" cstate="print"/>
          <a:srcRect l="2703"/>
          <a:stretch/>
        </p:blipFill>
        <p:spPr bwMode="auto">
          <a:xfrm>
            <a:off x="5257800" y="3829050"/>
            <a:ext cx="3237470" cy="2495550"/>
          </a:xfrm>
          <a:prstGeom prst="rect">
            <a:avLst/>
          </a:prstGeom>
          <a:noFill/>
          <a:ln>
            <a:solidFill>
              <a:srgbClr val="F8F8F8"/>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3"/>
          <p:cNvSpPr txBox="1">
            <a:spLocks noChangeArrowheads="1"/>
          </p:cNvSpPr>
          <p:nvPr/>
        </p:nvSpPr>
        <p:spPr bwMode="auto">
          <a:xfrm>
            <a:off x="4191000" y="2036326"/>
            <a:ext cx="4495800" cy="3754874"/>
          </a:xfrm>
          <a:prstGeom prst="rect">
            <a:avLst/>
          </a:prstGeom>
          <a:noFill/>
          <a:ln w="9525">
            <a:noFill/>
            <a:miter lim="800000"/>
            <a:headEnd/>
            <a:tailEnd/>
          </a:ln>
        </p:spPr>
        <p:txBody>
          <a:bodyPr wrap="square">
            <a:spAutoFit/>
          </a:bodyPr>
          <a:lstStyle/>
          <a:p>
            <a:pPr>
              <a:lnSpc>
                <a:spcPts val="2800"/>
              </a:lnSpc>
            </a:pPr>
            <a:r>
              <a:rPr lang="en-US" sz="2000" dirty="0" smtClean="0"/>
              <a:t>Give me a dozen healthy infants, well-formed, and my own specified world to bring them up in and I'll guarantee to take any one at random and train him to become any type of specialist I might select - doctor, lawyer, artist, merchant-chief and, yes, even beggar-man and thief, regardless of his talents, penchants, tendencies, abilities, vocations…</a:t>
            </a:r>
            <a:r>
              <a:rPr lang="en-US" sz="2000" dirty="0" smtClean="0">
                <a:cs typeface="Arial" charset="0"/>
              </a:rPr>
              <a:t>”</a:t>
            </a:r>
            <a:endParaRPr lang="en-US" sz="2000" dirty="0">
              <a:cs typeface="Arial" charset="0"/>
            </a:endParaRPr>
          </a:p>
          <a:p>
            <a:endParaRPr lang="en-US" sz="800" dirty="0">
              <a:cs typeface="Arial" charset="0"/>
            </a:endParaRPr>
          </a:p>
          <a:p>
            <a:r>
              <a:rPr lang="en-US" sz="2000" dirty="0">
                <a:cs typeface="Arial" charset="0"/>
              </a:rPr>
              <a:t>     </a:t>
            </a:r>
            <a:r>
              <a:rPr lang="en-US" sz="2000" b="1" dirty="0">
                <a:cs typeface="Arial" charset="0"/>
              </a:rPr>
              <a:t>- </a:t>
            </a:r>
            <a:r>
              <a:rPr lang="en-US" sz="2000" b="1" dirty="0" smtClean="0">
                <a:cs typeface="Arial" charset="0"/>
              </a:rPr>
              <a:t>John Watson (1930)</a:t>
            </a:r>
            <a:endParaRPr lang="en-US" sz="2000" b="1" dirty="0">
              <a:cs typeface="Arial"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636"/>
          <a:stretch/>
        </p:blipFill>
        <p:spPr>
          <a:xfrm>
            <a:off x="1143000" y="1905000"/>
            <a:ext cx="2902821" cy="3931920"/>
          </a:xfrm>
          <a:prstGeom prst="rect">
            <a:avLst/>
          </a:prstGeom>
        </p:spPr>
      </p:pic>
      <p:sp>
        <p:nvSpPr>
          <p:cNvPr id="7" name="TextBox 6"/>
          <p:cNvSpPr txBox="1"/>
          <p:nvPr/>
        </p:nvSpPr>
        <p:spPr>
          <a:xfrm>
            <a:off x="4093534" y="2072150"/>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566968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7" name="TextBox 3"/>
          <p:cNvSpPr txBox="1">
            <a:spLocks noChangeArrowheads="1"/>
          </p:cNvSpPr>
          <p:nvPr/>
        </p:nvSpPr>
        <p:spPr bwMode="auto">
          <a:xfrm>
            <a:off x="4189413" y="2786817"/>
            <a:ext cx="4268787" cy="2318583"/>
          </a:xfrm>
          <a:prstGeom prst="rect">
            <a:avLst/>
          </a:prstGeom>
          <a:noFill/>
          <a:ln w="9525">
            <a:noFill/>
            <a:miter lim="800000"/>
            <a:headEnd/>
            <a:tailEnd/>
          </a:ln>
        </p:spPr>
        <p:txBody>
          <a:bodyPr>
            <a:spAutoFit/>
          </a:bodyPr>
          <a:lstStyle/>
          <a:p>
            <a:pPr>
              <a:lnSpc>
                <a:spcPts val="2800"/>
              </a:lnSpc>
            </a:pPr>
            <a:r>
              <a:rPr lang="en-US" sz="2000" dirty="0" smtClean="0"/>
              <a:t>[P]</a:t>
            </a:r>
            <a:r>
              <a:rPr lang="en-US" sz="2000" dirty="0" err="1" smtClean="0"/>
              <a:t>racticing</a:t>
            </a:r>
            <a:r>
              <a:rPr lang="en-US" sz="2000" dirty="0" smtClean="0"/>
              <a:t> </a:t>
            </a:r>
            <a:r>
              <a:rPr lang="en-US" sz="2000" dirty="0"/>
              <a:t>more intensively than others…is probably the most reasonable explanation we have today not only for success in any line, but even for </a:t>
            </a:r>
            <a:r>
              <a:rPr lang="en-US" sz="2000" dirty="0" smtClean="0"/>
              <a:t>genius.”</a:t>
            </a:r>
            <a:endParaRPr lang="en-US" sz="2000" dirty="0" smtClean="0">
              <a:cs typeface="Arial" charset="0"/>
            </a:endParaRPr>
          </a:p>
          <a:p>
            <a:endParaRPr lang="en-US" sz="800" dirty="0" smtClean="0">
              <a:cs typeface="Arial" charset="0"/>
            </a:endParaRPr>
          </a:p>
          <a:p>
            <a:r>
              <a:rPr lang="en-US" sz="2000" dirty="0" smtClean="0">
                <a:cs typeface="Arial" charset="0"/>
              </a:rPr>
              <a:t>     </a:t>
            </a:r>
            <a:r>
              <a:rPr lang="en-US" sz="2000" b="1" dirty="0">
                <a:cs typeface="Arial" charset="0"/>
              </a:rPr>
              <a:t>- John Watson (1930)</a:t>
            </a:r>
          </a:p>
        </p:txBody>
      </p:sp>
      <p:sp>
        <p:nvSpPr>
          <p:cNvPr id="6" name="TextBox 5"/>
          <p:cNvSpPr txBox="1"/>
          <p:nvPr/>
        </p:nvSpPr>
        <p:spPr>
          <a:xfrm>
            <a:off x="4093534" y="2819400"/>
            <a:ext cx="685800" cy="400110"/>
          </a:xfrm>
          <a:prstGeom prst="rect">
            <a:avLst/>
          </a:prstGeom>
          <a:noFill/>
        </p:spPr>
        <p:txBody>
          <a:bodyPr wrap="square" rtlCol="0">
            <a:spAutoFit/>
          </a:bodyPr>
          <a:lstStyle/>
          <a:p>
            <a:r>
              <a:rPr lang="en-US" sz="2000" dirty="0" smtClean="0"/>
              <a:t>“</a:t>
            </a:r>
            <a:endParaRPr lang="en-US" sz="20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3636"/>
          <a:stretch/>
        </p:blipFill>
        <p:spPr>
          <a:xfrm>
            <a:off x="1143000" y="1905000"/>
            <a:ext cx="2902821" cy="3931920"/>
          </a:xfrm>
          <a:prstGeom prst="rect">
            <a:avLst/>
          </a:prstGeom>
        </p:spPr>
      </p:pic>
    </p:spTree>
    <p:extLst>
      <p:ext uri="{BB962C8B-B14F-4D97-AF65-F5344CB8AC3E}">
        <p14:creationId xmlns:p14="http://schemas.microsoft.com/office/powerpoint/2010/main" val="7406520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952499" y="5725633"/>
            <a:ext cx="3009901" cy="307777"/>
          </a:xfrm>
          <a:prstGeom prst="rect">
            <a:avLst/>
          </a:prstGeom>
          <a:noFill/>
        </p:spPr>
        <p:txBody>
          <a:bodyPr wrap="square" rtlCol="0">
            <a:spAutoFit/>
          </a:bodyPr>
          <a:lstStyle/>
          <a:p>
            <a:pPr algn="ctr"/>
            <a:r>
              <a:rPr lang="en-US" sz="1400" i="1" dirty="0" smtClean="0"/>
              <a:t>K. Anders Ericsson, Florida State U.</a:t>
            </a:r>
            <a:endParaRPr lang="en-US" sz="1400" i="1" dirty="0"/>
          </a:p>
        </p:txBody>
      </p:sp>
      <p:sp>
        <p:nvSpPr>
          <p:cNvPr id="10" name="TextBox 3"/>
          <p:cNvSpPr txBox="1">
            <a:spLocks noChangeArrowheads="1"/>
          </p:cNvSpPr>
          <p:nvPr/>
        </p:nvSpPr>
        <p:spPr bwMode="auto">
          <a:xfrm>
            <a:off x="4189413" y="3012439"/>
            <a:ext cx="4268787" cy="1754326"/>
          </a:xfrm>
          <a:prstGeom prst="rect">
            <a:avLst/>
          </a:prstGeom>
          <a:noFill/>
          <a:ln w="9525">
            <a:noFill/>
            <a:miter lim="800000"/>
            <a:headEnd/>
            <a:tailEnd/>
          </a:ln>
        </p:spPr>
        <p:txBody>
          <a:bodyPr>
            <a:spAutoFit/>
          </a:bodyPr>
          <a:lstStyle/>
          <a:p>
            <a:r>
              <a:rPr lang="en-US" sz="2000" dirty="0" smtClean="0"/>
              <a:t>[I]</a:t>
            </a:r>
            <a:r>
              <a:rPr lang="en-US" sz="2000" dirty="0" err="1" smtClean="0"/>
              <a:t>ndividual</a:t>
            </a:r>
            <a:r>
              <a:rPr lang="en-US" sz="2000" dirty="0" smtClean="0"/>
              <a:t> </a:t>
            </a:r>
            <a:r>
              <a:rPr lang="en-US" sz="2000" dirty="0"/>
              <a:t>differences in ultimate performance can largely be accounted for by differential amounts of past and current levels of practice</a:t>
            </a:r>
            <a:r>
              <a:rPr lang="en-US" sz="2000" dirty="0" smtClean="0"/>
              <a:t>.”</a:t>
            </a:r>
            <a:endParaRPr lang="en-US" sz="2000" dirty="0">
              <a:cs typeface="Arial" charset="0"/>
            </a:endParaRPr>
          </a:p>
          <a:p>
            <a:endParaRPr lang="en-US" sz="800" dirty="0">
              <a:cs typeface="Arial" charset="0"/>
            </a:endParaRPr>
          </a:p>
          <a:p>
            <a:r>
              <a:rPr lang="en-US" sz="2000" b="1" dirty="0">
                <a:cs typeface="Arial" charset="0"/>
              </a:rPr>
              <a:t>     - Ericsson et al. (1993)</a:t>
            </a:r>
            <a:endParaRPr lang="en-US" sz="2000" b="1" i="1" dirty="0">
              <a:cs typeface="Arial"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0277" r="5557"/>
          <a:stretch/>
        </p:blipFill>
        <p:spPr>
          <a:xfrm>
            <a:off x="990600" y="2054422"/>
            <a:ext cx="2971800" cy="3657600"/>
          </a:xfrm>
          <a:prstGeom prst="rect">
            <a:avLst/>
          </a:prstGeom>
        </p:spPr>
      </p:pic>
      <p:sp>
        <p:nvSpPr>
          <p:cNvPr id="7" name="TextBox 6"/>
          <p:cNvSpPr txBox="1"/>
          <p:nvPr/>
        </p:nvSpPr>
        <p:spPr>
          <a:xfrm>
            <a:off x="4082901" y="3016101"/>
            <a:ext cx="685800" cy="400110"/>
          </a:xfrm>
          <a:prstGeom prst="rect">
            <a:avLst/>
          </a:prstGeom>
          <a:noFill/>
        </p:spPr>
        <p:txBody>
          <a:bodyPr wrap="square" rtlCol="0">
            <a:spAutoFit/>
          </a:bodyPr>
          <a:lstStyle/>
          <a:p>
            <a:r>
              <a:rPr lang="en-US" sz="2000" dirty="0" smtClean="0"/>
              <a:t>“</a:t>
            </a:r>
            <a:endParaRPr lang="en-US"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5"/>
          <p:cNvSpPr txBox="1">
            <a:spLocks noChangeArrowheads="1"/>
          </p:cNvSpPr>
          <p:nvPr/>
        </p:nvSpPr>
        <p:spPr bwMode="auto">
          <a:xfrm>
            <a:off x="3733800" y="3846255"/>
            <a:ext cx="4419600" cy="2431435"/>
          </a:xfrm>
          <a:prstGeom prst="rect">
            <a:avLst/>
          </a:prstGeom>
          <a:noFill/>
          <a:ln w="9525">
            <a:noFill/>
            <a:miter lim="800000"/>
            <a:headEnd/>
            <a:tailEnd/>
          </a:ln>
        </p:spPr>
        <p:txBody>
          <a:bodyPr wrap="square">
            <a:spAutoFit/>
          </a:bodyPr>
          <a:lstStyle/>
          <a:p>
            <a:r>
              <a:rPr lang="en-US" sz="2000" dirty="0" smtClean="0"/>
              <a:t>We </a:t>
            </a:r>
            <a:r>
              <a:rPr lang="en-US" sz="2000" b="1" dirty="0" smtClean="0">
                <a:solidFill>
                  <a:srgbClr val="E76C08"/>
                </a:solidFill>
              </a:rPr>
              <a:t>actually find </a:t>
            </a:r>
            <a:r>
              <a:rPr lang="en-US" sz="2000" dirty="0" smtClean="0"/>
              <a:t>that with the right kind of training </a:t>
            </a:r>
            <a:r>
              <a:rPr lang="en-US" sz="2000" b="1" dirty="0" smtClean="0">
                <a:solidFill>
                  <a:srgbClr val="E76C08"/>
                </a:solidFill>
              </a:rPr>
              <a:t>any individual</a:t>
            </a:r>
            <a:r>
              <a:rPr lang="en-US" sz="2000" b="1" dirty="0" smtClean="0">
                <a:solidFill>
                  <a:srgbClr val="E97D20"/>
                </a:solidFill>
              </a:rPr>
              <a:t> </a:t>
            </a:r>
            <a:r>
              <a:rPr lang="en-US" sz="2000" dirty="0" smtClean="0"/>
              <a:t>will be able to acquire abilities that were previously viewed as only attainable if you had the right kind of genetic talent.”</a:t>
            </a:r>
          </a:p>
          <a:p>
            <a:endParaRPr lang="en-US" sz="1200" b="1" i="1" dirty="0" smtClean="0">
              <a:cs typeface="Arial" charset="0"/>
            </a:endParaRPr>
          </a:p>
          <a:p>
            <a:r>
              <a:rPr lang="en-US" sz="2000" dirty="0" smtClean="0">
                <a:cs typeface="Arial" charset="0"/>
                <a:sym typeface="Symbol" panose="05050102010706020507" pitchFamily="18" charset="2"/>
              </a:rPr>
              <a:t>      </a:t>
            </a:r>
            <a:r>
              <a:rPr lang="en-US" sz="2000" b="1" dirty="0" smtClean="0">
                <a:sym typeface="Symbol" panose="05050102010706020507" pitchFamily="18" charset="2"/>
              </a:rPr>
              <a:t>-</a:t>
            </a:r>
            <a:r>
              <a:rPr lang="en-US" sz="2000" b="1" dirty="0" smtClean="0">
                <a:ea typeface="Calibri" panose="020F0502020204030204" pitchFamily="34" charset="0"/>
                <a:cs typeface="Times New Roman" panose="02020603050405020304" pitchFamily="18" charset="0"/>
              </a:rPr>
              <a:t> </a:t>
            </a:r>
            <a:r>
              <a:rPr lang="en-US" sz="2000" b="1" dirty="0" smtClean="0">
                <a:cs typeface="Arial" charset="0"/>
              </a:rPr>
              <a:t>K. Anders Ericsson</a:t>
            </a:r>
          </a:p>
          <a:p>
            <a:r>
              <a:rPr lang="en-US" sz="2000" dirty="0" smtClean="0">
                <a:cs typeface="Arial" charset="0"/>
              </a:rPr>
              <a:t>        </a:t>
            </a:r>
            <a:r>
              <a:rPr lang="en-US" sz="800" dirty="0" smtClean="0">
                <a:cs typeface="Arial" charset="0"/>
              </a:rPr>
              <a:t> </a:t>
            </a:r>
            <a:r>
              <a:rPr lang="en-US" sz="2000" dirty="0" smtClean="0">
                <a:cs typeface="Arial" charset="0"/>
              </a:rPr>
              <a:t>Freakonomics Radio, April 27, 2016</a:t>
            </a:r>
          </a:p>
        </p:txBody>
      </p:sp>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freakonomics_podcast042716(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21502" y="5833649"/>
            <a:ext cx="406400" cy="40640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4170"/>
          <a:stretch/>
        </p:blipFill>
        <p:spPr>
          <a:xfrm flipH="1">
            <a:off x="1525282" y="3846255"/>
            <a:ext cx="1834016" cy="2103120"/>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t="35244" b="33473"/>
          <a:stretch/>
        </p:blipFill>
        <p:spPr>
          <a:xfrm>
            <a:off x="258909" y="1525609"/>
            <a:ext cx="6675291" cy="2088248"/>
          </a:xfrm>
          <a:prstGeom prst="rect">
            <a:avLst/>
          </a:prstGeom>
        </p:spPr>
      </p:pic>
      <p:sp>
        <p:nvSpPr>
          <p:cNvPr id="10" name="TextBox 9"/>
          <p:cNvSpPr txBox="1"/>
          <p:nvPr/>
        </p:nvSpPr>
        <p:spPr>
          <a:xfrm>
            <a:off x="3615560" y="3852040"/>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430266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5244" b="33473"/>
          <a:stretch/>
        </p:blipFill>
        <p:spPr>
          <a:xfrm>
            <a:off x="258909" y="1525609"/>
            <a:ext cx="6675291" cy="2088248"/>
          </a:xfrm>
          <a:prstGeom prst="rect">
            <a:avLst/>
          </a:prstGeom>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4170"/>
          <a:stretch/>
        </p:blipFill>
        <p:spPr>
          <a:xfrm flipH="1">
            <a:off x="1525282" y="3846255"/>
            <a:ext cx="1834016" cy="2103120"/>
          </a:xfrm>
          <a:prstGeom prst="rect">
            <a:avLst/>
          </a:prstGeom>
        </p:spPr>
      </p:pic>
      <p:pic>
        <p:nvPicPr>
          <p:cNvPr id="2" name="Picture 1"/>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l="1" r="-44842" b="16898"/>
          <a:stretch/>
        </p:blipFill>
        <p:spPr>
          <a:xfrm>
            <a:off x="6858000" y="1637698"/>
            <a:ext cx="2300177" cy="1867502"/>
          </a:xfrm>
          <a:prstGeom prst="rect">
            <a:avLst/>
          </a:prstGeom>
        </p:spPr>
      </p:pic>
      <p:sp>
        <p:nvSpPr>
          <p:cNvPr id="17" name="TextBox 16"/>
          <p:cNvSpPr txBox="1"/>
          <p:nvPr/>
        </p:nvSpPr>
        <p:spPr>
          <a:xfrm>
            <a:off x="3615560" y="3852040"/>
            <a:ext cx="685800" cy="400110"/>
          </a:xfrm>
          <a:prstGeom prst="rect">
            <a:avLst/>
          </a:prstGeom>
          <a:noFill/>
        </p:spPr>
        <p:txBody>
          <a:bodyPr wrap="square" rtlCol="0">
            <a:spAutoFit/>
          </a:bodyPr>
          <a:lstStyle/>
          <a:p>
            <a:r>
              <a:rPr lang="en-US" sz="2000" dirty="0" smtClean="0"/>
              <a:t>“</a:t>
            </a:r>
            <a:endParaRPr lang="en-US" sz="2000" dirty="0"/>
          </a:p>
        </p:txBody>
      </p:sp>
      <p:sp>
        <p:nvSpPr>
          <p:cNvPr id="18" name="TextBox 5"/>
          <p:cNvSpPr txBox="1">
            <a:spLocks noChangeArrowheads="1"/>
          </p:cNvSpPr>
          <p:nvPr/>
        </p:nvSpPr>
        <p:spPr bwMode="auto">
          <a:xfrm>
            <a:off x="3733800" y="3846255"/>
            <a:ext cx="4419600" cy="2431435"/>
          </a:xfrm>
          <a:prstGeom prst="rect">
            <a:avLst/>
          </a:prstGeom>
          <a:noFill/>
          <a:ln w="9525">
            <a:noFill/>
            <a:miter lim="800000"/>
            <a:headEnd/>
            <a:tailEnd/>
          </a:ln>
        </p:spPr>
        <p:txBody>
          <a:bodyPr wrap="square">
            <a:spAutoFit/>
          </a:bodyPr>
          <a:lstStyle/>
          <a:p>
            <a:r>
              <a:rPr lang="en-US" sz="2000" dirty="0" smtClean="0"/>
              <a:t>We </a:t>
            </a:r>
            <a:r>
              <a:rPr lang="en-US" sz="2000" b="1" dirty="0" smtClean="0">
                <a:solidFill>
                  <a:srgbClr val="E76C08"/>
                </a:solidFill>
              </a:rPr>
              <a:t>actually find </a:t>
            </a:r>
            <a:r>
              <a:rPr lang="en-US" sz="2000" dirty="0" smtClean="0"/>
              <a:t>that with the right kind of training </a:t>
            </a:r>
            <a:r>
              <a:rPr lang="en-US" sz="2000" b="1" dirty="0" smtClean="0">
                <a:solidFill>
                  <a:srgbClr val="E76C08"/>
                </a:solidFill>
              </a:rPr>
              <a:t>any individual</a:t>
            </a:r>
            <a:r>
              <a:rPr lang="en-US" sz="2000" b="1" dirty="0" smtClean="0">
                <a:solidFill>
                  <a:srgbClr val="E97D20"/>
                </a:solidFill>
              </a:rPr>
              <a:t> </a:t>
            </a:r>
            <a:r>
              <a:rPr lang="en-US" sz="2000" dirty="0" smtClean="0"/>
              <a:t>will be able to acquire abilities that were previously viewed as only attainable if you had the right kind of genetic talent.”</a:t>
            </a:r>
          </a:p>
          <a:p>
            <a:endParaRPr lang="en-US" sz="1200" b="1" i="1" dirty="0" smtClean="0">
              <a:cs typeface="Arial" charset="0"/>
            </a:endParaRPr>
          </a:p>
          <a:p>
            <a:r>
              <a:rPr lang="en-US" sz="2000" dirty="0">
                <a:cs typeface="Arial" charset="0"/>
                <a:sym typeface="Symbol" panose="05050102010706020507" pitchFamily="18" charset="2"/>
              </a:rPr>
              <a:t> </a:t>
            </a:r>
            <a:r>
              <a:rPr lang="en-US" sz="2000" dirty="0" smtClean="0">
                <a:cs typeface="Arial" charset="0"/>
                <a:sym typeface="Symbol" panose="05050102010706020507" pitchFamily="18" charset="2"/>
              </a:rPr>
              <a:t>     </a:t>
            </a:r>
            <a:r>
              <a:rPr lang="en-US" sz="2000" b="1" dirty="0" smtClean="0">
                <a:sym typeface="Symbol" panose="05050102010706020507" pitchFamily="18" charset="2"/>
              </a:rPr>
              <a:t>-</a:t>
            </a:r>
            <a:r>
              <a:rPr lang="en-US" sz="2000" b="1" dirty="0" smtClean="0">
                <a:ea typeface="Calibri" panose="020F0502020204030204" pitchFamily="34" charset="0"/>
                <a:cs typeface="Times New Roman" panose="02020603050405020304" pitchFamily="18" charset="0"/>
              </a:rPr>
              <a:t> </a:t>
            </a:r>
            <a:r>
              <a:rPr lang="en-US" sz="2000" b="1" dirty="0" smtClean="0">
                <a:cs typeface="Arial" charset="0"/>
              </a:rPr>
              <a:t>K. Anders Ericsson</a:t>
            </a:r>
          </a:p>
          <a:p>
            <a:r>
              <a:rPr lang="en-US" sz="2000" dirty="0" smtClean="0">
                <a:cs typeface="Arial" charset="0"/>
              </a:rPr>
              <a:t>        </a:t>
            </a:r>
            <a:r>
              <a:rPr lang="en-US" sz="800" dirty="0">
                <a:cs typeface="Arial" charset="0"/>
              </a:rPr>
              <a:t> </a:t>
            </a:r>
            <a:r>
              <a:rPr lang="en-US" sz="2000" dirty="0" smtClean="0">
                <a:cs typeface="Arial" charset="0"/>
              </a:rPr>
              <a:t>Freakonomics Radio, April 27, 2016</a:t>
            </a:r>
          </a:p>
        </p:txBody>
      </p:sp>
    </p:spTree>
    <p:extLst>
      <p:ext uri="{BB962C8B-B14F-4D97-AF65-F5344CB8AC3E}">
        <p14:creationId xmlns:p14="http://schemas.microsoft.com/office/powerpoint/2010/main" val="14227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35244" b="33473"/>
          <a:stretch/>
        </p:blipFill>
        <p:spPr>
          <a:xfrm>
            <a:off x="258909" y="1525609"/>
            <a:ext cx="6675291" cy="2088248"/>
          </a:xfrm>
          <a:prstGeom prst="rect">
            <a:avLst/>
          </a:prstGeom>
          <a:effectLst/>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4170"/>
          <a:stretch/>
        </p:blipFill>
        <p:spPr>
          <a:xfrm flipH="1">
            <a:off x="1525282" y="3846255"/>
            <a:ext cx="1834016" cy="2103120"/>
          </a:xfrm>
          <a:prstGeom prst="rect">
            <a:avLst/>
          </a:prstGeom>
        </p:spPr>
      </p:pic>
      <p:sp>
        <p:nvSpPr>
          <p:cNvPr id="17" name="TextBox 16"/>
          <p:cNvSpPr txBox="1"/>
          <p:nvPr/>
        </p:nvSpPr>
        <p:spPr>
          <a:xfrm>
            <a:off x="3615560" y="3852040"/>
            <a:ext cx="685800" cy="400110"/>
          </a:xfrm>
          <a:prstGeom prst="rect">
            <a:avLst/>
          </a:prstGeom>
          <a:noFill/>
        </p:spPr>
        <p:txBody>
          <a:bodyPr wrap="square" rtlCol="0">
            <a:spAutoFit/>
          </a:bodyPr>
          <a:lstStyle/>
          <a:p>
            <a:r>
              <a:rPr lang="en-US" sz="2000" dirty="0" smtClean="0"/>
              <a:t>“</a:t>
            </a:r>
            <a:endParaRPr lang="en-US" sz="2000" dirty="0"/>
          </a:p>
        </p:txBody>
      </p:sp>
      <p:sp>
        <p:nvSpPr>
          <p:cNvPr id="18" name="TextBox 5"/>
          <p:cNvSpPr txBox="1">
            <a:spLocks noChangeArrowheads="1"/>
          </p:cNvSpPr>
          <p:nvPr/>
        </p:nvSpPr>
        <p:spPr bwMode="auto">
          <a:xfrm>
            <a:off x="3733800" y="3846255"/>
            <a:ext cx="4419600" cy="2431435"/>
          </a:xfrm>
          <a:prstGeom prst="rect">
            <a:avLst/>
          </a:prstGeom>
          <a:noFill/>
          <a:ln w="9525">
            <a:noFill/>
            <a:miter lim="800000"/>
            <a:headEnd/>
            <a:tailEnd/>
          </a:ln>
        </p:spPr>
        <p:txBody>
          <a:bodyPr wrap="square">
            <a:spAutoFit/>
          </a:bodyPr>
          <a:lstStyle/>
          <a:p>
            <a:r>
              <a:rPr lang="en-US" sz="2000" dirty="0" smtClean="0"/>
              <a:t>We </a:t>
            </a:r>
            <a:r>
              <a:rPr lang="en-US" sz="2000" b="1" dirty="0" smtClean="0">
                <a:solidFill>
                  <a:srgbClr val="E76C08"/>
                </a:solidFill>
              </a:rPr>
              <a:t>actually find </a:t>
            </a:r>
            <a:r>
              <a:rPr lang="en-US" sz="2000" dirty="0" smtClean="0"/>
              <a:t>that with the right kind of training </a:t>
            </a:r>
            <a:r>
              <a:rPr lang="en-US" sz="2000" b="1" dirty="0" smtClean="0">
                <a:solidFill>
                  <a:srgbClr val="E76C08"/>
                </a:solidFill>
              </a:rPr>
              <a:t>any individual</a:t>
            </a:r>
            <a:r>
              <a:rPr lang="en-US" sz="2000" b="1" dirty="0" smtClean="0">
                <a:solidFill>
                  <a:srgbClr val="E97D20"/>
                </a:solidFill>
              </a:rPr>
              <a:t> </a:t>
            </a:r>
            <a:r>
              <a:rPr lang="en-US" sz="2000" dirty="0" smtClean="0"/>
              <a:t>will be able to acquire abilities that were previously viewed as only attainable if you had the right kind of genetic talent.”</a:t>
            </a:r>
          </a:p>
          <a:p>
            <a:endParaRPr lang="en-US" sz="1200" b="1" i="1" dirty="0" smtClean="0">
              <a:cs typeface="Arial" charset="0"/>
            </a:endParaRPr>
          </a:p>
          <a:p>
            <a:r>
              <a:rPr lang="en-US" sz="2000" dirty="0">
                <a:cs typeface="Arial" charset="0"/>
                <a:sym typeface="Symbol" panose="05050102010706020507" pitchFamily="18" charset="2"/>
              </a:rPr>
              <a:t> </a:t>
            </a:r>
            <a:r>
              <a:rPr lang="en-US" sz="2000" dirty="0" smtClean="0">
                <a:cs typeface="Arial" charset="0"/>
                <a:sym typeface="Symbol" panose="05050102010706020507" pitchFamily="18" charset="2"/>
              </a:rPr>
              <a:t>     </a:t>
            </a:r>
            <a:r>
              <a:rPr lang="en-US" sz="2000" b="1" dirty="0" smtClean="0">
                <a:sym typeface="Symbol" panose="05050102010706020507" pitchFamily="18" charset="2"/>
              </a:rPr>
              <a:t>-</a:t>
            </a:r>
            <a:r>
              <a:rPr lang="en-US" sz="2000" b="1" dirty="0" smtClean="0">
                <a:ea typeface="Calibri" panose="020F0502020204030204" pitchFamily="34" charset="0"/>
                <a:cs typeface="Times New Roman" panose="02020603050405020304" pitchFamily="18" charset="0"/>
              </a:rPr>
              <a:t> </a:t>
            </a:r>
            <a:r>
              <a:rPr lang="en-US" sz="2000" b="1" dirty="0" smtClean="0">
                <a:cs typeface="Arial" charset="0"/>
              </a:rPr>
              <a:t>K. Anders Ericsson</a:t>
            </a:r>
          </a:p>
          <a:p>
            <a:r>
              <a:rPr lang="en-US" sz="2000" dirty="0" smtClean="0">
                <a:cs typeface="Arial" charset="0"/>
              </a:rPr>
              <a:t>        </a:t>
            </a:r>
            <a:r>
              <a:rPr lang="en-US" sz="800" dirty="0" smtClean="0">
                <a:cs typeface="Arial" charset="0"/>
              </a:rPr>
              <a:t> </a:t>
            </a:r>
            <a:r>
              <a:rPr lang="en-US" sz="2000" dirty="0" smtClean="0">
                <a:cs typeface="Arial" charset="0"/>
              </a:rPr>
              <a:t>Freakonomics Radio, April 27, 2016</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0656" y="1981200"/>
            <a:ext cx="1381125" cy="1381125"/>
          </a:xfrm>
          <a:prstGeom prst="rect">
            <a:avLst/>
          </a:prstGeom>
        </p:spPr>
      </p:pic>
    </p:spTree>
    <p:extLst>
      <p:ext uri="{BB962C8B-B14F-4D97-AF65-F5344CB8AC3E}">
        <p14:creationId xmlns:p14="http://schemas.microsoft.com/office/powerpoint/2010/main" val="149829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Rectangle 2"/>
          <p:cNvSpPr/>
          <p:nvPr/>
        </p:nvSpPr>
        <p:spPr>
          <a:xfrm>
            <a:off x="4495800" y="2064127"/>
            <a:ext cx="3924300" cy="3785652"/>
          </a:xfrm>
          <a:prstGeom prst="rect">
            <a:avLst/>
          </a:prstGeom>
        </p:spPr>
        <p:txBody>
          <a:bodyPr wrap="square">
            <a:spAutoFit/>
          </a:bodyPr>
          <a:lstStyle/>
          <a:p>
            <a:r>
              <a:rPr lang="en-US" sz="1600" dirty="0" smtClean="0">
                <a:latin typeface="+mj-lt"/>
              </a:rPr>
              <a:t>[U]</a:t>
            </a:r>
            <a:r>
              <a:rPr lang="en-US" sz="1600" dirty="0" err="1" smtClean="0">
                <a:latin typeface="+mj-lt"/>
              </a:rPr>
              <a:t>ntil</a:t>
            </a:r>
            <a:r>
              <a:rPr lang="en-US" sz="1600" dirty="0" smtClean="0">
                <a:latin typeface="+mj-lt"/>
              </a:rPr>
              <a:t> </a:t>
            </a:r>
            <a:r>
              <a:rPr lang="en-US" sz="1600" dirty="0">
                <a:latin typeface="+mj-lt"/>
              </a:rPr>
              <a:t>Ericsson shows cognitive expertise development in </a:t>
            </a:r>
            <a:r>
              <a:rPr lang="en-US" sz="1600" dirty="0" smtClean="0">
                <a:latin typeface="+mj-lt"/>
              </a:rPr>
              <a:t>a randomly </a:t>
            </a:r>
            <a:r>
              <a:rPr lang="en-US" sz="1600" dirty="0">
                <a:latin typeface="+mj-lt"/>
              </a:rPr>
              <a:t>selected group of subjects, including those with</a:t>
            </a:r>
          </a:p>
          <a:p>
            <a:r>
              <a:rPr lang="en-US" sz="1600" dirty="0">
                <a:latin typeface="+mj-lt"/>
              </a:rPr>
              <a:t>moderate mental retardation, there is </a:t>
            </a:r>
            <a:r>
              <a:rPr lang="en-US" sz="1600" dirty="0" smtClean="0">
                <a:latin typeface="+mj-lt"/>
              </a:rPr>
              <a:t>no reason </a:t>
            </a:r>
            <a:r>
              <a:rPr lang="en-US" sz="1600" dirty="0">
                <a:latin typeface="+mj-lt"/>
              </a:rPr>
              <a:t>to believe </a:t>
            </a:r>
            <a:r>
              <a:rPr lang="en-US" sz="1600" dirty="0" smtClean="0">
                <a:latin typeface="+mj-lt"/>
              </a:rPr>
              <a:t>that such </a:t>
            </a:r>
            <a:r>
              <a:rPr lang="en-US" sz="1600" dirty="0">
                <a:latin typeface="+mj-lt"/>
              </a:rPr>
              <a:t>development can be accomplished. In the absence of </a:t>
            </a:r>
            <a:r>
              <a:rPr lang="en-US" sz="1600" dirty="0" smtClean="0">
                <a:latin typeface="+mj-lt"/>
              </a:rPr>
              <a:t>such data</a:t>
            </a:r>
            <a:r>
              <a:rPr lang="en-US" sz="1600" dirty="0">
                <a:latin typeface="+mj-lt"/>
              </a:rPr>
              <a:t>, over 100 years of </a:t>
            </a:r>
            <a:r>
              <a:rPr lang="en-US" sz="1600" dirty="0" smtClean="0">
                <a:latin typeface="+mj-lt"/>
              </a:rPr>
              <a:t>intelligence and </a:t>
            </a:r>
            <a:r>
              <a:rPr lang="en-US" sz="1600" dirty="0">
                <a:latin typeface="+mj-lt"/>
              </a:rPr>
              <a:t>educational </a:t>
            </a:r>
            <a:r>
              <a:rPr lang="en-US" sz="1600" dirty="0" smtClean="0">
                <a:latin typeface="+mj-lt"/>
              </a:rPr>
              <a:t>research results </a:t>
            </a:r>
            <a:r>
              <a:rPr lang="en-US" sz="1600" dirty="0">
                <a:latin typeface="+mj-lt"/>
              </a:rPr>
              <a:t>suggest that Ericsson's claims should be taken </a:t>
            </a:r>
            <a:r>
              <a:rPr lang="en-US" sz="1600" dirty="0" smtClean="0">
                <a:latin typeface="+mj-lt"/>
              </a:rPr>
              <a:t>with great </a:t>
            </a:r>
            <a:r>
              <a:rPr lang="en-US" sz="1600" dirty="0">
                <a:latin typeface="+mj-lt"/>
              </a:rPr>
              <a:t>reluctance, because they may </a:t>
            </a:r>
            <a:r>
              <a:rPr lang="en-US" sz="1600" dirty="0" smtClean="0">
                <a:latin typeface="+mj-lt"/>
              </a:rPr>
              <a:t>have highly disappointing results </a:t>
            </a:r>
            <a:r>
              <a:rPr lang="en-US" sz="1600" dirty="0">
                <a:latin typeface="+mj-lt"/>
              </a:rPr>
              <a:t>for parents </a:t>
            </a:r>
            <a:r>
              <a:rPr lang="en-US" sz="1600" dirty="0" smtClean="0">
                <a:latin typeface="+mj-lt"/>
              </a:rPr>
              <a:t>and others </a:t>
            </a:r>
            <a:r>
              <a:rPr lang="en-US" sz="1600" dirty="0">
                <a:latin typeface="+mj-lt"/>
              </a:rPr>
              <a:t>who have </a:t>
            </a:r>
            <a:r>
              <a:rPr lang="en-US" sz="1600" dirty="0" smtClean="0">
                <a:latin typeface="+mj-lt"/>
              </a:rPr>
              <a:t>great hopes</a:t>
            </a:r>
            <a:r>
              <a:rPr lang="en-US" sz="1600" dirty="0">
                <a:latin typeface="+mj-lt"/>
              </a:rPr>
              <a:t>, but </a:t>
            </a:r>
            <a:r>
              <a:rPr lang="en-US" sz="1600" dirty="0" smtClean="0">
                <a:latin typeface="+mj-lt"/>
              </a:rPr>
              <a:t>no data </a:t>
            </a:r>
            <a:r>
              <a:rPr lang="en-US" sz="1600" dirty="0">
                <a:latin typeface="+mj-lt"/>
              </a:rPr>
              <a:t>on which to base such hopes</a:t>
            </a:r>
            <a:r>
              <a:rPr lang="en-US" sz="1600" dirty="0" smtClean="0">
                <a:latin typeface="+mj-lt"/>
              </a:rPr>
              <a:t>.”</a:t>
            </a:r>
            <a:endParaRPr lang="en-US" sz="800" dirty="0" smtClean="0">
              <a:latin typeface="+mj-lt"/>
            </a:endParaRPr>
          </a:p>
          <a:p>
            <a:endParaRPr lang="en-US" sz="800" dirty="0" smtClean="0">
              <a:latin typeface="+mj-lt"/>
            </a:endParaRPr>
          </a:p>
          <a:p>
            <a:r>
              <a:rPr lang="en-US" sz="1600" b="1" dirty="0">
                <a:latin typeface="AdvTT5235d5a9"/>
              </a:rPr>
              <a:t> </a:t>
            </a:r>
            <a:r>
              <a:rPr lang="en-US" sz="1600" b="1" dirty="0" smtClean="0">
                <a:latin typeface="AdvTT5235d5a9"/>
              </a:rPr>
              <a:t>    - Ackerman (2014), </a:t>
            </a:r>
            <a:r>
              <a:rPr lang="en-US" sz="1600" b="1" i="1" dirty="0" smtClean="0">
                <a:latin typeface="AdvTT5235d5a9"/>
              </a:rPr>
              <a:t>Intelligence</a:t>
            </a:r>
            <a:endParaRPr lang="en-US" sz="16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0" y="2058031"/>
            <a:ext cx="3357399" cy="3837027"/>
          </a:xfrm>
          <a:prstGeom prst="rect">
            <a:avLst/>
          </a:prstGeom>
        </p:spPr>
      </p:pic>
      <p:sp>
        <p:nvSpPr>
          <p:cNvPr id="6" name="TextBox 5"/>
          <p:cNvSpPr txBox="1"/>
          <p:nvPr/>
        </p:nvSpPr>
        <p:spPr>
          <a:xfrm>
            <a:off x="952499" y="5899299"/>
            <a:ext cx="3009901" cy="307777"/>
          </a:xfrm>
          <a:prstGeom prst="rect">
            <a:avLst/>
          </a:prstGeom>
          <a:noFill/>
        </p:spPr>
        <p:txBody>
          <a:bodyPr wrap="square" rtlCol="0">
            <a:spAutoFit/>
          </a:bodyPr>
          <a:lstStyle/>
          <a:p>
            <a:pPr algn="ctr"/>
            <a:r>
              <a:rPr lang="en-US" sz="1400" i="1" dirty="0" smtClean="0"/>
              <a:t>Philip Ackerman, Georgia Tech</a:t>
            </a:r>
            <a:endParaRPr lang="en-US" sz="1400" i="1" dirty="0"/>
          </a:p>
        </p:txBody>
      </p:sp>
      <p:sp>
        <p:nvSpPr>
          <p:cNvPr id="7" name="TextBox 6"/>
          <p:cNvSpPr txBox="1"/>
          <p:nvPr/>
        </p:nvSpPr>
        <p:spPr>
          <a:xfrm>
            <a:off x="4387701" y="2046767"/>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80824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DELIBERATE PRACTICE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04" y="1646152"/>
            <a:ext cx="4032696" cy="2679192"/>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646152"/>
            <a:ext cx="3017520" cy="2682026"/>
          </a:xfrm>
          <a:prstGeom prst="rect">
            <a:avLst/>
          </a:prstGeom>
        </p:spPr>
      </p:pic>
      <p:sp>
        <p:nvSpPr>
          <p:cNvPr id="16" name="Rectangle 15"/>
          <p:cNvSpPr/>
          <p:nvPr/>
        </p:nvSpPr>
        <p:spPr>
          <a:xfrm>
            <a:off x="152400" y="4903518"/>
            <a:ext cx="8694420" cy="1649682"/>
          </a:xfrm>
          <a:prstGeom prst="rect">
            <a:avLst/>
          </a:prstGeom>
        </p:spPr>
        <p:txBody>
          <a:bodyPr wrap="square">
            <a:spAutoFit/>
          </a:bodyPr>
          <a:lstStyle/>
          <a:p>
            <a:pPr marL="457200" marR="0">
              <a:lnSpc>
                <a:spcPct val="115000"/>
              </a:lnSpc>
              <a:spcBef>
                <a:spcPts val="0"/>
              </a:spcBef>
              <a:spcAft>
                <a:spcPts val="0"/>
              </a:spcAft>
            </a:pPr>
            <a:r>
              <a:rPr lang="en-US" sz="2000" dirty="0" smtClean="0">
                <a:latin typeface="+mj-lt"/>
                <a:ea typeface="Calibri" panose="020F0502020204030204" pitchFamily="34" charset="0"/>
                <a:cs typeface="Times New Roman" panose="02020603050405020304" pitchFamily="18" charset="0"/>
              </a:rPr>
              <a:t>Ericsson </a:t>
            </a:r>
            <a:r>
              <a:rPr lang="en-US" sz="2000" dirty="0">
                <a:latin typeface="+mj-lt"/>
                <a:ea typeface="Calibri" panose="020F0502020204030204" pitchFamily="34" charset="0"/>
                <a:cs typeface="Times New Roman" panose="02020603050405020304" pitchFamily="18" charset="0"/>
              </a:rPr>
              <a:t>et al.</a:t>
            </a:r>
            <a:r>
              <a:rPr lang="en-US" sz="2000" i="1"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a:t>
            </a:r>
            <a:r>
              <a:rPr lang="en-US" sz="2000" dirty="0" smtClean="0">
                <a:latin typeface="+mj-lt"/>
                <a:ea typeface="Calibri" panose="020F0502020204030204" pitchFamily="34" charset="0"/>
                <a:cs typeface="Times New Roman" panose="02020603050405020304" pitchFamily="18" charset="0"/>
              </a:rPr>
              <a:t>1993) </a:t>
            </a:r>
            <a:r>
              <a:rPr lang="en-US" sz="2000" dirty="0">
                <a:latin typeface="+mj-lt"/>
                <a:ea typeface="Calibri" panose="020F0502020204030204" pitchFamily="34" charset="0"/>
                <a:cs typeface="Times New Roman" panose="02020603050405020304" pitchFamily="18" charset="0"/>
              </a:rPr>
              <a:t>proposed the term deliberate practice to refer to those training activities that were designed solely for the purpose of improving individuals' performance by a teacher or the performers themselves</a:t>
            </a:r>
            <a:r>
              <a:rPr lang="en-US" sz="2000" dirty="0" smtClean="0">
                <a:latin typeface="+mj-lt"/>
                <a:ea typeface="Calibri" panose="020F0502020204030204" pitchFamily="34" charset="0"/>
                <a:cs typeface="Times New Roman" panose="02020603050405020304" pitchFamily="18" charset="0"/>
              </a:rPr>
              <a:t>.”</a:t>
            </a:r>
            <a:endParaRPr lang="en-US" sz="800" dirty="0" smtClean="0">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endParaRPr lang="en-US" sz="800" dirty="0" smtClean="0">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2000" dirty="0">
                <a:latin typeface="+mj-lt"/>
                <a:cs typeface="Times New Roman" panose="02020603050405020304" pitchFamily="18" charset="0"/>
                <a:sym typeface="Symbol" panose="05050102010706020507" pitchFamily="18" charset="2"/>
              </a:rPr>
              <a:t> </a:t>
            </a:r>
            <a:r>
              <a:rPr lang="en-US" sz="2000" dirty="0" smtClean="0">
                <a:latin typeface="+mj-lt"/>
                <a:cs typeface="Times New Roman" panose="02020603050405020304" pitchFamily="18" charset="0"/>
                <a:sym typeface="Symbol" panose="05050102010706020507" pitchFamily="18" charset="2"/>
              </a:rPr>
              <a:t>    </a:t>
            </a:r>
            <a:r>
              <a:rPr lang="en-US" sz="2000" b="1" dirty="0" smtClean="0">
                <a:sym typeface="Symbol" panose="05050102010706020507" pitchFamily="18" charset="2"/>
              </a:rPr>
              <a:t>-</a:t>
            </a:r>
            <a:r>
              <a:rPr lang="en-US" sz="2000" b="1" dirty="0" smtClean="0">
                <a:effectLst/>
                <a:latin typeface="+mj-lt"/>
                <a:ea typeface="Calibri" panose="020F0502020204030204" pitchFamily="34" charset="0"/>
                <a:cs typeface="Times New Roman" panose="02020603050405020304" pitchFamily="18" charset="0"/>
              </a:rPr>
              <a:t> Ericsson (1998)</a:t>
            </a:r>
            <a:endParaRPr lang="en-US" sz="2000" b="1" dirty="0">
              <a:effectLst/>
              <a:latin typeface="+mj-lt"/>
              <a:ea typeface="Calibri" panose="020F0502020204030204" pitchFamily="34" charset="0"/>
              <a:cs typeface="Times New Roman" panose="02020603050405020304" pitchFamily="18" charset="0"/>
            </a:endParaRPr>
          </a:p>
        </p:txBody>
      </p:sp>
      <p:sp>
        <p:nvSpPr>
          <p:cNvPr id="17" name="TextBox 16"/>
          <p:cNvSpPr txBox="1"/>
          <p:nvPr/>
        </p:nvSpPr>
        <p:spPr>
          <a:xfrm>
            <a:off x="501501" y="4933890"/>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82598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52400" y="4903518"/>
            <a:ext cx="8694420" cy="1649682"/>
          </a:xfrm>
          <a:prstGeom prst="rect">
            <a:avLst/>
          </a:prstGeom>
        </p:spPr>
        <p:txBody>
          <a:bodyPr wrap="square">
            <a:spAutoFit/>
          </a:bodyPr>
          <a:lstStyle/>
          <a:p>
            <a:pPr marL="457200" marR="0">
              <a:lnSpc>
                <a:spcPct val="115000"/>
              </a:lnSpc>
              <a:spcBef>
                <a:spcPts val="0"/>
              </a:spcBef>
              <a:spcAft>
                <a:spcPts val="0"/>
              </a:spcAft>
            </a:pPr>
            <a:r>
              <a:rPr lang="en-US" sz="2000" dirty="0" smtClean="0">
                <a:latin typeface="+mj-lt"/>
                <a:ea typeface="Calibri" panose="020F0502020204030204" pitchFamily="34" charset="0"/>
                <a:cs typeface="Times New Roman" panose="02020603050405020304" pitchFamily="18" charset="0"/>
              </a:rPr>
              <a:t>Ericsson </a:t>
            </a:r>
            <a:r>
              <a:rPr lang="en-US" sz="2000" dirty="0">
                <a:latin typeface="+mj-lt"/>
                <a:ea typeface="Calibri" panose="020F0502020204030204" pitchFamily="34" charset="0"/>
                <a:cs typeface="Times New Roman" panose="02020603050405020304" pitchFamily="18" charset="0"/>
              </a:rPr>
              <a:t>et al.</a:t>
            </a:r>
            <a:r>
              <a:rPr lang="en-US" sz="2000" i="1" dirty="0">
                <a:latin typeface="+mj-lt"/>
                <a:ea typeface="Calibri" panose="020F0502020204030204" pitchFamily="34" charset="0"/>
                <a:cs typeface="Times New Roman" panose="02020603050405020304" pitchFamily="18" charset="0"/>
              </a:rPr>
              <a:t> </a:t>
            </a:r>
            <a:r>
              <a:rPr lang="en-US" sz="2000" dirty="0">
                <a:latin typeface="+mj-lt"/>
                <a:ea typeface="Calibri" panose="020F0502020204030204" pitchFamily="34" charset="0"/>
                <a:cs typeface="Times New Roman" panose="02020603050405020304" pitchFamily="18" charset="0"/>
              </a:rPr>
              <a:t>(</a:t>
            </a:r>
            <a:r>
              <a:rPr lang="en-US" sz="2000" dirty="0" smtClean="0">
                <a:latin typeface="+mj-lt"/>
                <a:ea typeface="Calibri" panose="020F0502020204030204" pitchFamily="34" charset="0"/>
                <a:cs typeface="Times New Roman" panose="02020603050405020304" pitchFamily="18" charset="0"/>
              </a:rPr>
              <a:t>1993) </a:t>
            </a:r>
            <a:r>
              <a:rPr lang="en-US" sz="2000" dirty="0">
                <a:latin typeface="+mj-lt"/>
                <a:ea typeface="Calibri" panose="020F0502020204030204" pitchFamily="34" charset="0"/>
                <a:cs typeface="Times New Roman" panose="02020603050405020304" pitchFamily="18" charset="0"/>
              </a:rPr>
              <a:t>proposed the term deliberate practice to refer to those training activities that were designed solely for the purpose of improving individuals' performance by a teacher </a:t>
            </a:r>
            <a:r>
              <a:rPr lang="en-US" sz="2000" b="1" dirty="0">
                <a:solidFill>
                  <a:srgbClr val="FF0000"/>
                </a:solidFill>
                <a:latin typeface="+mj-lt"/>
                <a:ea typeface="Calibri" panose="020F0502020204030204" pitchFamily="34" charset="0"/>
                <a:cs typeface="Times New Roman" panose="02020603050405020304" pitchFamily="18" charset="0"/>
              </a:rPr>
              <a:t>or the performers themselves</a:t>
            </a:r>
            <a:r>
              <a:rPr lang="en-US" sz="2000" b="1" dirty="0" smtClean="0">
                <a:solidFill>
                  <a:srgbClr val="FF0000"/>
                </a:solidFill>
                <a:latin typeface="+mj-lt"/>
                <a:ea typeface="Calibri" panose="020F0502020204030204" pitchFamily="34" charset="0"/>
                <a:cs typeface="Times New Roman" panose="02020603050405020304" pitchFamily="18" charset="0"/>
              </a:rPr>
              <a:t>.”</a:t>
            </a:r>
            <a:endParaRPr lang="en-US" sz="800" b="1" dirty="0" smtClean="0">
              <a:solidFill>
                <a:srgbClr val="FF0000"/>
              </a:solidFill>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endParaRPr lang="en-US" sz="800" dirty="0" smtClean="0">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2000" dirty="0">
                <a:latin typeface="+mj-lt"/>
                <a:cs typeface="Times New Roman" panose="02020603050405020304" pitchFamily="18" charset="0"/>
                <a:sym typeface="Symbol" panose="05050102010706020507" pitchFamily="18" charset="2"/>
              </a:rPr>
              <a:t> </a:t>
            </a:r>
            <a:r>
              <a:rPr lang="en-US" sz="2000" dirty="0" smtClean="0">
                <a:latin typeface="+mj-lt"/>
                <a:cs typeface="Times New Roman" panose="02020603050405020304" pitchFamily="18" charset="0"/>
                <a:sym typeface="Symbol" panose="05050102010706020507" pitchFamily="18" charset="2"/>
              </a:rPr>
              <a:t>    </a:t>
            </a:r>
            <a:r>
              <a:rPr lang="en-US" sz="2000" b="1" dirty="0" smtClean="0">
                <a:sym typeface="Symbol" panose="05050102010706020507" pitchFamily="18" charset="2"/>
              </a:rPr>
              <a:t>-</a:t>
            </a:r>
            <a:r>
              <a:rPr lang="en-US" sz="2000" b="1" dirty="0" smtClean="0">
                <a:effectLst/>
                <a:latin typeface="+mj-lt"/>
                <a:ea typeface="Calibri" panose="020F0502020204030204" pitchFamily="34" charset="0"/>
                <a:cs typeface="Times New Roman" panose="02020603050405020304" pitchFamily="18" charset="0"/>
              </a:rPr>
              <a:t> Ericsson (1998)</a:t>
            </a:r>
            <a:endParaRPr lang="en-US" sz="2000" b="1" dirty="0">
              <a:effectLst/>
              <a:latin typeface="+mj-lt"/>
              <a:ea typeface="Calibri" panose="020F0502020204030204" pitchFamily="34" charset="0"/>
              <a:cs typeface="Times New Roman" panose="02020603050405020304" pitchFamily="18" charset="0"/>
            </a:endParaRPr>
          </a:p>
        </p:txBody>
      </p:sp>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DELIBERATE PRACTICE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3" name="TextBox 12"/>
          <p:cNvSpPr txBox="1"/>
          <p:nvPr/>
        </p:nvSpPr>
        <p:spPr>
          <a:xfrm>
            <a:off x="501501" y="4933890"/>
            <a:ext cx="685800" cy="400110"/>
          </a:xfrm>
          <a:prstGeom prst="rect">
            <a:avLst/>
          </a:prstGeom>
          <a:noFill/>
        </p:spPr>
        <p:txBody>
          <a:bodyPr wrap="square" rtlCol="0">
            <a:spAutoFit/>
          </a:bodyPr>
          <a:lstStyle/>
          <a:p>
            <a:r>
              <a:rPr lang="en-US" sz="2000" dirty="0" smtClean="0"/>
              <a:t>“</a:t>
            </a:r>
            <a:endParaRPr lang="en-US" sz="20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04" y="1646152"/>
            <a:ext cx="4032696" cy="2679192"/>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1646152"/>
            <a:ext cx="3017520" cy="2682026"/>
          </a:xfrm>
          <a:prstGeom prst="rect">
            <a:avLst/>
          </a:prstGeom>
        </p:spPr>
      </p:pic>
    </p:spTree>
    <p:extLst>
      <p:ext uri="{BB962C8B-B14F-4D97-AF65-F5344CB8AC3E}">
        <p14:creationId xmlns:p14="http://schemas.microsoft.com/office/powerpoint/2010/main" val="1109962763"/>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HOW IMPORTANT IS </a:t>
            </a:r>
            <a:r>
              <a:rPr lang="en-US" altLang="ja-JP" sz="4000" b="1" dirty="0" smtClean="0">
                <a:solidFill>
                  <a:srgbClr val="646464"/>
                </a:solidFill>
                <a:latin typeface="+mj-lt"/>
                <a:ea typeface="+mj-ea"/>
                <a:cs typeface="+mj-cs"/>
              </a:rPr>
              <a:t>DP</a:t>
            </a: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1162050" y="2971800"/>
            <a:ext cx="6819900" cy="1569660"/>
          </a:xfrm>
          <a:prstGeom prst="rect">
            <a:avLst/>
          </a:prstGeom>
          <a:noFill/>
        </p:spPr>
        <p:txBody>
          <a:bodyPr wrap="square" rtlCol="0">
            <a:spAutoFit/>
          </a:bodyPr>
          <a:lstStyle/>
          <a:p>
            <a:r>
              <a:rPr lang="en-US" sz="3200" b="1" dirty="0" smtClean="0">
                <a:solidFill>
                  <a:srgbClr val="0379CF"/>
                </a:solidFill>
              </a:rPr>
              <a:t>Research question: </a:t>
            </a:r>
            <a:r>
              <a:rPr lang="en-US" sz="3200" dirty="0" smtClean="0"/>
              <a:t>Does deliberate practice account for all, nearly all, or at least most of the variance in skill?</a:t>
            </a:r>
          </a:p>
        </p:txBody>
      </p:sp>
    </p:spTree>
    <p:extLst>
      <p:ext uri="{BB962C8B-B14F-4D97-AF65-F5344CB8AC3E}">
        <p14:creationId xmlns:p14="http://schemas.microsoft.com/office/powerpoint/2010/main" val="3576917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981464"/>
            <a:ext cx="2704387" cy="202996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8075"/>
          <a:stretch/>
        </p:blipFill>
        <p:spPr>
          <a:xfrm>
            <a:off x="6498623" y="3671621"/>
            <a:ext cx="1883377" cy="233517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5902" r="11756"/>
          <a:stretch/>
        </p:blipFill>
        <p:spPr>
          <a:xfrm>
            <a:off x="457200" y="4294632"/>
            <a:ext cx="2209800" cy="1718256"/>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0" y="1981200"/>
            <a:ext cx="2819400" cy="203131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 r="2268"/>
          <a:stretch/>
        </p:blipFill>
        <p:spPr>
          <a:xfrm>
            <a:off x="2964910" y="4297747"/>
            <a:ext cx="3283490" cy="1717176"/>
          </a:xfrm>
          <a:prstGeom prst="rect">
            <a:avLst/>
          </a:prstGeom>
        </p:spPr>
      </p:pic>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r="25291" b="13931"/>
          <a:stretch/>
        </p:blipFill>
        <p:spPr>
          <a:xfrm>
            <a:off x="6498623" y="1981200"/>
            <a:ext cx="1883377" cy="14478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7" name="TextBox 6"/>
          <p:cNvSpPr txBox="1"/>
          <p:nvPr/>
        </p:nvSpPr>
        <p:spPr>
          <a:xfrm>
            <a:off x="1162050" y="2971800"/>
            <a:ext cx="6819900" cy="2062103"/>
          </a:xfrm>
          <a:prstGeom prst="rect">
            <a:avLst/>
          </a:prstGeom>
          <a:noFill/>
        </p:spPr>
        <p:txBody>
          <a:bodyPr wrap="square" rtlCol="0">
            <a:spAutoFit/>
          </a:bodyPr>
          <a:lstStyle/>
          <a:p>
            <a:r>
              <a:rPr lang="en-US" sz="3200" b="1" dirty="0" smtClean="0">
                <a:solidFill>
                  <a:srgbClr val="0379CF"/>
                </a:solidFill>
              </a:rPr>
              <a:t>Major inclusion criterion: </a:t>
            </a:r>
            <a:r>
              <a:rPr lang="en-US" sz="3200" dirty="0" smtClean="0"/>
              <a:t>Measures of one or more activities interpretable as deliberate practice and of performance were collected.</a:t>
            </a:r>
          </a:p>
        </p:txBody>
      </p:sp>
    </p:spTree>
    <p:extLst>
      <p:ext uri="{BB962C8B-B14F-4D97-AF65-F5344CB8AC3E}">
        <p14:creationId xmlns:p14="http://schemas.microsoft.com/office/powerpoint/2010/main" val="3977792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8" name="TextBox 17"/>
          <p:cNvSpPr txBox="1"/>
          <p:nvPr/>
        </p:nvSpPr>
        <p:spPr>
          <a:xfrm>
            <a:off x="0" y="6183868"/>
            <a:ext cx="9144000" cy="338554"/>
          </a:xfrm>
          <a:prstGeom prst="rect">
            <a:avLst/>
          </a:prstGeom>
          <a:noFill/>
        </p:spPr>
        <p:txBody>
          <a:bodyPr wrap="square" rtlCol="0">
            <a:spAutoFit/>
          </a:bodyPr>
          <a:lstStyle/>
          <a:p>
            <a:pPr algn="ctr"/>
            <a:r>
              <a:rPr lang="en-US" sz="1600" dirty="0" err="1" smtClean="0"/>
              <a:t>Hambrick</a:t>
            </a:r>
            <a:r>
              <a:rPr lang="en-US" sz="1600" dirty="0" smtClean="0"/>
              <a:t> et al. (2014), </a:t>
            </a:r>
            <a:r>
              <a:rPr lang="en-US" sz="1600" i="1" dirty="0" smtClean="0"/>
              <a:t>Intelligence</a:t>
            </a:r>
            <a:endParaRPr lang="en-US" sz="1600" i="1" dirty="0"/>
          </a:p>
        </p:txBody>
      </p:sp>
      <p:graphicFrame>
        <p:nvGraphicFramePr>
          <p:cNvPr id="21" name="Chart 20"/>
          <p:cNvGraphicFramePr/>
          <p:nvPr>
            <p:extLst>
              <p:ext uri="{D42A27DB-BD31-4B8C-83A1-F6EECF244321}">
                <p14:modId xmlns:p14="http://schemas.microsoft.com/office/powerpoint/2010/main" val="2303374965"/>
              </p:ext>
            </p:extLst>
          </p:nvPr>
        </p:nvGraphicFramePr>
        <p:xfrm>
          <a:off x="1282998"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18932" y="1447800"/>
            <a:ext cx="3886200" cy="492443"/>
          </a:xfrm>
          <a:prstGeom prst="rect">
            <a:avLst/>
          </a:prstGeom>
          <a:noFill/>
        </p:spPr>
        <p:txBody>
          <a:bodyPr wrap="square" rtlCol="0">
            <a:spAutoFit/>
          </a:bodyPr>
          <a:lstStyle/>
          <a:p>
            <a:pPr algn="ctr"/>
            <a:r>
              <a:rPr lang="en-US" sz="2600" b="1" dirty="0" smtClean="0"/>
              <a:t>Chess</a:t>
            </a:r>
            <a:endParaRPr lang="en-US" sz="2600" b="1" dirty="0"/>
          </a:p>
        </p:txBody>
      </p:sp>
      <p:sp>
        <p:nvSpPr>
          <p:cNvPr id="3" name="TextBox 2"/>
          <p:cNvSpPr txBox="1"/>
          <p:nvPr/>
        </p:nvSpPr>
        <p:spPr>
          <a:xfrm>
            <a:off x="6019800" y="4567535"/>
            <a:ext cx="2362200" cy="461665"/>
          </a:xfrm>
          <a:prstGeom prst="rect">
            <a:avLst/>
          </a:prstGeom>
          <a:noFill/>
        </p:spPr>
        <p:txBody>
          <a:bodyPr wrap="square" rtlCol="0">
            <a:spAutoFit/>
          </a:bodyPr>
          <a:lstStyle/>
          <a:p>
            <a:r>
              <a:rPr lang="en-US" sz="2400" b="1" dirty="0" smtClean="0"/>
              <a:t>6 effect sizes (</a:t>
            </a:r>
            <a:r>
              <a:rPr lang="en-US" sz="2400" b="1" i="1" dirty="0" err="1" smtClean="0"/>
              <a:t>r</a:t>
            </a:r>
            <a:r>
              <a:rPr lang="en-US" sz="2400" b="1" dirty="0" err="1" smtClean="0"/>
              <a:t>s</a:t>
            </a:r>
            <a:r>
              <a:rPr lang="en-US" sz="2400" b="1" dirty="0" smtClean="0"/>
              <a:t>)</a:t>
            </a:r>
            <a:endParaRPr lang="en-US" sz="2400" b="1" dirty="0"/>
          </a:p>
        </p:txBody>
      </p:sp>
      <p:sp>
        <p:nvSpPr>
          <p:cNvPr id="4" name="TextBox 3"/>
          <p:cNvSpPr txBox="1"/>
          <p:nvPr/>
        </p:nvSpPr>
        <p:spPr>
          <a:xfrm>
            <a:off x="6019800" y="5105400"/>
            <a:ext cx="3810000" cy="369332"/>
          </a:xfrm>
          <a:prstGeom prst="rect">
            <a:avLst/>
          </a:prstGeom>
          <a:noFill/>
        </p:spPr>
        <p:txBody>
          <a:bodyPr wrap="square" rtlCol="0">
            <a:spAutoFit/>
          </a:bodyPr>
          <a:lstStyle/>
          <a:p>
            <a:r>
              <a:rPr lang="en-US" dirty="0" smtClean="0"/>
              <a:t>(Corrected for unreliability)</a:t>
            </a:r>
            <a:endParaRPr lang="en-US" dirty="0"/>
          </a:p>
        </p:txBody>
      </p:sp>
    </p:spTree>
    <p:extLst>
      <p:ext uri="{BB962C8B-B14F-4D97-AF65-F5344CB8AC3E}">
        <p14:creationId xmlns:p14="http://schemas.microsoft.com/office/powerpoint/2010/main" val="3374608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8" name="TextBox 17"/>
          <p:cNvSpPr txBox="1"/>
          <p:nvPr/>
        </p:nvSpPr>
        <p:spPr>
          <a:xfrm>
            <a:off x="0" y="6183868"/>
            <a:ext cx="9144000" cy="338554"/>
          </a:xfrm>
          <a:prstGeom prst="rect">
            <a:avLst/>
          </a:prstGeom>
          <a:noFill/>
        </p:spPr>
        <p:txBody>
          <a:bodyPr wrap="square" rtlCol="0">
            <a:spAutoFit/>
          </a:bodyPr>
          <a:lstStyle/>
          <a:p>
            <a:pPr algn="ctr"/>
            <a:r>
              <a:rPr lang="en-US" sz="1600" dirty="0" err="1" smtClean="0"/>
              <a:t>Macnamara</a:t>
            </a:r>
            <a:r>
              <a:rPr lang="en-US" sz="1600" dirty="0" smtClean="0"/>
              <a:t>, Hambrick, &amp; Oswald (2014), </a:t>
            </a:r>
            <a:r>
              <a:rPr lang="en-US" sz="1600" i="1" dirty="0" smtClean="0"/>
              <a:t>Psychological Science</a:t>
            </a:r>
            <a:endParaRPr lang="en-US" sz="1600" i="1" dirty="0"/>
          </a:p>
        </p:txBody>
      </p:sp>
      <p:graphicFrame>
        <p:nvGraphicFramePr>
          <p:cNvPr id="21" name="Chart 20"/>
          <p:cNvGraphicFramePr/>
          <p:nvPr>
            <p:extLst>
              <p:ext uri="{D42A27DB-BD31-4B8C-83A1-F6EECF244321}">
                <p14:modId xmlns:p14="http://schemas.microsoft.com/office/powerpoint/2010/main" val="3222664369"/>
              </p:ext>
            </p:extLst>
          </p:nvPr>
        </p:nvGraphicFramePr>
        <p:xfrm>
          <a:off x="1282998"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18932" y="1447800"/>
            <a:ext cx="3886200" cy="492443"/>
          </a:xfrm>
          <a:prstGeom prst="rect">
            <a:avLst/>
          </a:prstGeom>
          <a:noFill/>
        </p:spPr>
        <p:txBody>
          <a:bodyPr wrap="square" rtlCol="0">
            <a:spAutoFit/>
          </a:bodyPr>
          <a:lstStyle/>
          <a:p>
            <a:pPr algn="ctr"/>
            <a:r>
              <a:rPr lang="en-US" sz="2600" b="1" dirty="0" smtClean="0"/>
              <a:t>Games</a:t>
            </a:r>
            <a:endParaRPr lang="en-US" sz="2600" b="1" dirty="0"/>
          </a:p>
        </p:txBody>
      </p:sp>
      <p:sp>
        <p:nvSpPr>
          <p:cNvPr id="3" name="TextBox 2"/>
          <p:cNvSpPr txBox="1"/>
          <p:nvPr/>
        </p:nvSpPr>
        <p:spPr>
          <a:xfrm>
            <a:off x="6019800" y="4567535"/>
            <a:ext cx="2590800" cy="461665"/>
          </a:xfrm>
          <a:prstGeom prst="rect">
            <a:avLst/>
          </a:prstGeom>
          <a:noFill/>
        </p:spPr>
        <p:txBody>
          <a:bodyPr wrap="square" rtlCol="0">
            <a:spAutoFit/>
          </a:bodyPr>
          <a:lstStyle/>
          <a:p>
            <a:r>
              <a:rPr lang="en-US" sz="2400" b="1" dirty="0" smtClean="0"/>
              <a:t>11 effect sizes (</a:t>
            </a:r>
            <a:r>
              <a:rPr lang="en-US" sz="2400" b="1" i="1" dirty="0" err="1" smtClean="0"/>
              <a:t>r</a:t>
            </a:r>
            <a:r>
              <a:rPr lang="en-US" sz="2400" b="1" dirty="0" err="1" smtClean="0"/>
              <a:t>s</a:t>
            </a:r>
            <a:r>
              <a:rPr lang="en-US" sz="2400" b="1" dirty="0" smtClean="0"/>
              <a:t>)</a:t>
            </a:r>
            <a:endParaRPr lang="en-US" sz="2400" b="1" dirty="0"/>
          </a:p>
        </p:txBody>
      </p:sp>
    </p:spTree>
    <p:extLst>
      <p:ext uri="{BB962C8B-B14F-4D97-AF65-F5344CB8AC3E}">
        <p14:creationId xmlns:p14="http://schemas.microsoft.com/office/powerpoint/2010/main" val="9317003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8" name="TextBox 17"/>
          <p:cNvSpPr txBox="1"/>
          <p:nvPr/>
        </p:nvSpPr>
        <p:spPr>
          <a:xfrm>
            <a:off x="0" y="6183868"/>
            <a:ext cx="9144000" cy="338554"/>
          </a:xfrm>
          <a:prstGeom prst="rect">
            <a:avLst/>
          </a:prstGeom>
          <a:noFill/>
        </p:spPr>
        <p:txBody>
          <a:bodyPr wrap="square" rtlCol="0">
            <a:spAutoFit/>
          </a:bodyPr>
          <a:lstStyle/>
          <a:p>
            <a:pPr algn="ctr"/>
            <a:r>
              <a:rPr lang="en-US" sz="1600" dirty="0" err="1" smtClean="0"/>
              <a:t>Macnamara</a:t>
            </a:r>
            <a:r>
              <a:rPr lang="en-US" sz="1600" dirty="0" smtClean="0"/>
              <a:t>, Hambrick, &amp; Oswald (2014), </a:t>
            </a:r>
            <a:r>
              <a:rPr lang="en-US" sz="1600" i="1" dirty="0" smtClean="0"/>
              <a:t>Psychological Science</a:t>
            </a:r>
            <a:endParaRPr lang="en-US" sz="1600" i="1" dirty="0"/>
          </a:p>
        </p:txBody>
      </p:sp>
      <p:graphicFrame>
        <p:nvGraphicFramePr>
          <p:cNvPr id="21" name="Chart 20"/>
          <p:cNvGraphicFramePr/>
          <p:nvPr>
            <p:extLst>
              <p:ext uri="{D42A27DB-BD31-4B8C-83A1-F6EECF244321}">
                <p14:modId xmlns:p14="http://schemas.microsoft.com/office/powerpoint/2010/main" val="2093374896"/>
              </p:ext>
            </p:extLst>
          </p:nvPr>
        </p:nvGraphicFramePr>
        <p:xfrm>
          <a:off x="1282998" y="1955800"/>
          <a:ext cx="67056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1718932" y="1447800"/>
            <a:ext cx="3886200" cy="492443"/>
          </a:xfrm>
          <a:prstGeom prst="rect">
            <a:avLst/>
          </a:prstGeom>
          <a:noFill/>
        </p:spPr>
        <p:txBody>
          <a:bodyPr wrap="square" rtlCol="0">
            <a:spAutoFit/>
          </a:bodyPr>
          <a:lstStyle/>
          <a:p>
            <a:pPr algn="ctr"/>
            <a:r>
              <a:rPr lang="en-US" sz="2600" b="1" dirty="0" smtClean="0"/>
              <a:t>Games</a:t>
            </a:r>
            <a:endParaRPr lang="en-US" sz="2600" b="1" dirty="0"/>
          </a:p>
        </p:txBody>
      </p:sp>
      <p:sp>
        <p:nvSpPr>
          <p:cNvPr id="3" name="TextBox 2"/>
          <p:cNvSpPr txBox="1"/>
          <p:nvPr/>
        </p:nvSpPr>
        <p:spPr>
          <a:xfrm>
            <a:off x="6019800" y="4567535"/>
            <a:ext cx="2667000" cy="461665"/>
          </a:xfrm>
          <a:prstGeom prst="rect">
            <a:avLst/>
          </a:prstGeom>
          <a:noFill/>
        </p:spPr>
        <p:txBody>
          <a:bodyPr wrap="square" rtlCol="0">
            <a:spAutoFit/>
          </a:bodyPr>
          <a:lstStyle/>
          <a:p>
            <a:r>
              <a:rPr lang="en-US" sz="2400" b="1" dirty="0" smtClean="0"/>
              <a:t>11 effect sizes (</a:t>
            </a:r>
            <a:r>
              <a:rPr lang="en-US" sz="2400" b="1" i="1" dirty="0" err="1" smtClean="0"/>
              <a:t>r</a:t>
            </a:r>
            <a:r>
              <a:rPr lang="en-US" sz="2400" b="1" dirty="0" err="1" smtClean="0"/>
              <a:t>s</a:t>
            </a:r>
            <a:r>
              <a:rPr lang="en-US" sz="2400" b="1" dirty="0" smtClean="0"/>
              <a:t>)</a:t>
            </a:r>
            <a:endParaRPr lang="en-US" sz="2400" b="1" dirty="0"/>
          </a:p>
        </p:txBody>
      </p:sp>
      <p:sp>
        <p:nvSpPr>
          <p:cNvPr id="6" name="TextBox 5"/>
          <p:cNvSpPr txBox="1"/>
          <p:nvPr/>
        </p:nvSpPr>
        <p:spPr>
          <a:xfrm>
            <a:off x="5562600" y="1695271"/>
            <a:ext cx="2548268" cy="1200329"/>
          </a:xfrm>
          <a:prstGeom prst="rect">
            <a:avLst/>
          </a:prstGeom>
          <a:noFill/>
        </p:spPr>
        <p:txBody>
          <a:bodyPr wrap="square" rtlCol="0">
            <a:spAutoFit/>
          </a:bodyPr>
          <a:lstStyle/>
          <a:p>
            <a:r>
              <a:rPr lang="en-US" dirty="0" smtClean="0"/>
              <a:t>After correction for unreliability, assuming reliability = .80 for DP and performance</a:t>
            </a:r>
            <a:endParaRPr lang="en-US" dirty="0"/>
          </a:p>
        </p:txBody>
      </p:sp>
    </p:spTree>
    <p:extLst>
      <p:ext uri="{BB962C8B-B14F-4D97-AF65-F5344CB8AC3E}">
        <p14:creationId xmlns:p14="http://schemas.microsoft.com/office/powerpoint/2010/main" val="4616794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1162050" y="2971800"/>
            <a:ext cx="7219950" cy="2554545"/>
          </a:xfrm>
          <a:prstGeom prst="rect">
            <a:avLst/>
          </a:prstGeom>
          <a:noFill/>
        </p:spPr>
        <p:txBody>
          <a:bodyPr wrap="square" rtlCol="0">
            <a:spAutoFit/>
          </a:bodyPr>
          <a:lstStyle/>
          <a:p>
            <a:r>
              <a:rPr lang="en-US" sz="3200" b="1" dirty="0" smtClean="0">
                <a:solidFill>
                  <a:srgbClr val="FF0000"/>
                </a:solidFill>
              </a:rPr>
              <a:t>Conclusion of meta-analyses:     </a:t>
            </a:r>
            <a:r>
              <a:rPr lang="en-US" sz="3200" dirty="0" smtClean="0"/>
              <a:t>Deliberate practice is important, but not as important as Ericsson and colleagues have argued.</a:t>
            </a:r>
          </a:p>
          <a:p>
            <a:endParaRPr lang="en-US" sz="3200" dirty="0"/>
          </a:p>
        </p:txBody>
      </p:sp>
    </p:spTree>
    <p:extLst>
      <p:ext uri="{BB962C8B-B14F-4D97-AF65-F5344CB8AC3E}">
        <p14:creationId xmlns:p14="http://schemas.microsoft.com/office/powerpoint/2010/main" val="20435451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Tree>
    <p:extLst>
      <p:ext uri="{BB962C8B-B14F-4D97-AF65-F5344CB8AC3E}">
        <p14:creationId xmlns:p14="http://schemas.microsoft.com/office/powerpoint/2010/main" val="499340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HOW IMPORTANT IS DP?</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65" y="2544155"/>
            <a:ext cx="7501268" cy="2942245"/>
          </a:xfrm>
          <a:prstGeom prst="rect">
            <a:avLst/>
          </a:prstGeom>
        </p:spPr>
      </p:pic>
    </p:spTree>
    <p:extLst>
      <p:ext uri="{BB962C8B-B14F-4D97-AF65-F5344CB8AC3E}">
        <p14:creationId xmlns:p14="http://schemas.microsoft.com/office/powerpoint/2010/main" val="24264749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PRESENT STUDY</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1162050" y="2971800"/>
            <a:ext cx="7067550" cy="2062103"/>
          </a:xfrm>
          <a:prstGeom prst="rect">
            <a:avLst/>
          </a:prstGeom>
          <a:noFill/>
        </p:spPr>
        <p:txBody>
          <a:bodyPr wrap="square" rtlCol="0">
            <a:spAutoFit/>
          </a:bodyPr>
          <a:lstStyle/>
          <a:p>
            <a:r>
              <a:rPr lang="en-US" sz="3200" b="1" dirty="0" smtClean="0">
                <a:solidFill>
                  <a:srgbClr val="02986F"/>
                </a:solidFill>
              </a:rPr>
              <a:t>Research question:</a:t>
            </a:r>
            <a:r>
              <a:rPr lang="en-US" sz="3200" dirty="0" smtClean="0">
                <a:solidFill>
                  <a:srgbClr val="02986F"/>
                </a:solidFill>
              </a:rPr>
              <a:t> </a:t>
            </a:r>
            <a:r>
              <a:rPr lang="en-US" sz="3200" dirty="0" smtClean="0"/>
              <a:t>How much of the variance in skill does deliberate practice explain in the </a:t>
            </a:r>
            <a:r>
              <a:rPr lang="en-US" sz="3200" i="1" dirty="0" smtClean="0"/>
              <a:t>best</a:t>
            </a:r>
            <a:r>
              <a:rPr lang="en-US" sz="3200" dirty="0" smtClean="0"/>
              <a:t> research?</a:t>
            </a:r>
          </a:p>
          <a:p>
            <a:endParaRPr lang="en-US" sz="3200" dirty="0"/>
          </a:p>
        </p:txBody>
      </p:sp>
    </p:spTree>
    <p:extLst>
      <p:ext uri="{BB962C8B-B14F-4D97-AF65-F5344CB8AC3E}">
        <p14:creationId xmlns:p14="http://schemas.microsoft.com/office/powerpoint/2010/main" val="3909904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PRESENT STUDY</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Rectangle 1"/>
          <p:cNvSpPr/>
          <p:nvPr/>
        </p:nvSpPr>
        <p:spPr>
          <a:xfrm>
            <a:off x="880732" y="3092946"/>
            <a:ext cx="3810000" cy="3231654"/>
          </a:xfrm>
          <a:prstGeom prst="rect">
            <a:avLst/>
          </a:prstGeom>
        </p:spPr>
        <p:txBody>
          <a:bodyPr wrap="square">
            <a:spAutoFit/>
          </a:bodyPr>
          <a:lstStyle/>
          <a:p>
            <a:r>
              <a:rPr lang="en-US" sz="2400" dirty="0" smtClean="0">
                <a:latin typeface="+mj-lt"/>
              </a:rPr>
              <a:t>This paper reports </a:t>
            </a:r>
            <a:r>
              <a:rPr lang="en-US" sz="2400" dirty="0">
                <a:latin typeface="+mj-lt"/>
              </a:rPr>
              <a:t>the </a:t>
            </a:r>
            <a:r>
              <a:rPr lang="en-US" sz="2400" dirty="0" smtClean="0">
                <a:latin typeface="+mj-lt"/>
              </a:rPr>
              <a:t>most </a:t>
            </a:r>
            <a:r>
              <a:rPr lang="en-US" sz="2400" dirty="0">
                <a:latin typeface="+mj-lt"/>
              </a:rPr>
              <a:t>compelling and detailed evidence for how designed training (</a:t>
            </a:r>
            <a:r>
              <a:rPr lang="en-US" sz="2400" dirty="0" smtClean="0">
                <a:latin typeface="+mj-lt"/>
              </a:rPr>
              <a:t>deliberate practice</a:t>
            </a:r>
            <a:r>
              <a:rPr lang="en-US" sz="2400" dirty="0">
                <a:latin typeface="+mj-lt"/>
              </a:rPr>
              <a:t>) is the crucial factor in developing expert chess </a:t>
            </a:r>
            <a:r>
              <a:rPr lang="en-US" sz="2400" dirty="0" smtClean="0">
                <a:latin typeface="+mj-lt"/>
              </a:rPr>
              <a:t>performance.”</a:t>
            </a:r>
            <a:r>
              <a:rPr lang="en-US" sz="1200" dirty="0" smtClean="0">
                <a:latin typeface="+mj-lt"/>
              </a:rPr>
              <a:t> </a:t>
            </a:r>
          </a:p>
          <a:p>
            <a:endParaRPr lang="en-US" sz="1200" dirty="0" smtClean="0">
              <a:latin typeface="+mj-lt"/>
            </a:endParaRPr>
          </a:p>
          <a:p>
            <a:r>
              <a:rPr lang="en-US" sz="2400" dirty="0" smtClean="0">
                <a:latin typeface="+mj-lt"/>
              </a:rPr>
              <a:t>     </a:t>
            </a:r>
            <a:r>
              <a:rPr lang="en-US" sz="2400" b="1" dirty="0" smtClean="0">
                <a:latin typeface="+mj-lt"/>
              </a:rPr>
              <a:t>- Ericsson (2005, p</a:t>
            </a:r>
            <a:r>
              <a:rPr lang="en-US" sz="2400" b="1" dirty="0">
                <a:latin typeface="+mj-lt"/>
              </a:rPr>
              <a:t>. 237</a:t>
            </a:r>
            <a:r>
              <a:rPr lang="en-US" sz="2400" b="1" dirty="0" smtClean="0">
                <a:latin typeface="+mj-lt"/>
              </a:rPr>
              <a:t>)</a:t>
            </a:r>
            <a:endParaRPr lang="en-US" sz="2400" b="1" dirty="0">
              <a:latin typeface="+mj-lt"/>
            </a:endParaRPr>
          </a:p>
        </p:txBody>
      </p:sp>
      <p:pic>
        <p:nvPicPr>
          <p:cNvPr id="4" name="Picture 3"/>
          <p:cNvPicPr>
            <a:picLocks noChangeAspect="1"/>
          </p:cNvPicPr>
          <p:nvPr/>
        </p:nvPicPr>
        <p:blipFill>
          <a:blip r:embed="rId2"/>
          <a:stretch>
            <a:fillRect/>
          </a:stretch>
        </p:blipFill>
        <p:spPr>
          <a:xfrm>
            <a:off x="4998108" y="1447800"/>
            <a:ext cx="3383892" cy="502920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TextBox 5"/>
          <p:cNvSpPr txBox="1"/>
          <p:nvPr/>
        </p:nvSpPr>
        <p:spPr>
          <a:xfrm>
            <a:off x="762000" y="3116368"/>
            <a:ext cx="685800" cy="400110"/>
          </a:xfrm>
          <a:prstGeom prst="rect">
            <a:avLst/>
          </a:prstGeom>
          <a:noFill/>
        </p:spPr>
        <p:txBody>
          <a:bodyPr wrap="square" rtlCol="0">
            <a:spAutoFit/>
          </a:bodyPr>
          <a:lstStyle/>
          <a:p>
            <a:r>
              <a:rPr lang="en-US" sz="2000" dirty="0" smtClean="0"/>
              <a:t>“</a:t>
            </a:r>
            <a:endParaRPr lang="en-US" sz="2000" dirty="0"/>
          </a:p>
        </p:txBody>
      </p:sp>
      <p:pic>
        <p:nvPicPr>
          <p:cNvPr id="3" name="Picture 2"/>
          <p:cNvPicPr>
            <a:picLocks noChangeAspect="1"/>
          </p:cNvPicPr>
          <p:nvPr/>
        </p:nvPicPr>
        <p:blipFill>
          <a:blip r:embed="rId3"/>
          <a:stretch>
            <a:fillRect/>
          </a:stretch>
        </p:blipFill>
        <p:spPr>
          <a:xfrm>
            <a:off x="927471" y="1933575"/>
            <a:ext cx="3800475" cy="962025"/>
          </a:xfrm>
          <a:prstGeom prst="rect">
            <a:avLst/>
          </a:prstGeom>
        </p:spPr>
      </p:pic>
    </p:spTree>
    <p:extLst>
      <p:ext uri="{BB962C8B-B14F-4D97-AF65-F5344CB8AC3E}">
        <p14:creationId xmlns:p14="http://schemas.microsoft.com/office/powerpoint/2010/main" val="1490160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PRESENT STUDY</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TextBox 2"/>
          <p:cNvSpPr txBox="1"/>
          <p:nvPr/>
        </p:nvSpPr>
        <p:spPr>
          <a:xfrm>
            <a:off x="609600" y="1524000"/>
            <a:ext cx="7467600" cy="4893647"/>
          </a:xfrm>
          <a:prstGeom prst="rect">
            <a:avLst/>
          </a:prstGeom>
          <a:noFill/>
        </p:spPr>
        <p:txBody>
          <a:bodyPr wrap="square" rtlCol="0">
            <a:spAutoFit/>
          </a:bodyPr>
          <a:lstStyle/>
          <a:p>
            <a:r>
              <a:rPr lang="en-US" sz="3200" b="1" dirty="0" err="1" smtClean="0">
                <a:sym typeface="Wingdings 2" panose="05020102010507070707" pitchFamily="18" charset="2"/>
              </a:rPr>
              <a:t>Charness</a:t>
            </a:r>
            <a:r>
              <a:rPr lang="en-US" sz="3200" b="1" dirty="0" smtClean="0">
                <a:sym typeface="Wingdings 2" panose="05020102010507070707" pitchFamily="18" charset="2"/>
              </a:rPr>
              <a:t> et al. (2005) – a model study</a:t>
            </a:r>
          </a:p>
          <a:p>
            <a:endParaRPr lang="en-US" sz="2600" dirty="0" smtClean="0">
              <a:sym typeface="Wingdings 2" panose="05020102010507070707" pitchFamily="18" charset="2"/>
            </a:endParaRPr>
          </a:p>
          <a:p>
            <a:r>
              <a:rPr lang="en-US" sz="2600" dirty="0" smtClean="0">
                <a:latin typeface="+mj-lt"/>
                <a:sym typeface="Wingdings 2" panose="05020102010507070707" pitchFamily="18" charset="2"/>
              </a:rPr>
              <a:t> </a:t>
            </a:r>
            <a:r>
              <a:rPr lang="en-US" sz="2600" dirty="0" smtClean="0">
                <a:latin typeface="+mj-lt"/>
              </a:rPr>
              <a:t>Large sample, with replication sample</a:t>
            </a:r>
            <a:endParaRPr lang="en-US" dirty="0" smtClean="0">
              <a:latin typeface="+mj-lt"/>
            </a:endParaRPr>
          </a:p>
          <a:p>
            <a:endParaRPr lang="en-US" dirty="0">
              <a:latin typeface="+mj-lt"/>
            </a:endParaRPr>
          </a:p>
          <a:p>
            <a:r>
              <a:rPr lang="en-US" sz="2600" dirty="0" smtClean="0">
                <a:latin typeface="+mj-lt"/>
                <a:sym typeface="Wingdings 2" panose="05020102010507070707" pitchFamily="18" charset="2"/>
              </a:rPr>
              <a:t> </a:t>
            </a:r>
            <a:r>
              <a:rPr lang="en-US" sz="2600" dirty="0" smtClean="0">
                <a:latin typeface="+mj-lt"/>
              </a:rPr>
              <a:t>Multiple measures of chess activity</a:t>
            </a:r>
          </a:p>
          <a:p>
            <a:endParaRPr lang="en-US" dirty="0" smtClean="0">
              <a:latin typeface="+mj-lt"/>
            </a:endParaRPr>
          </a:p>
          <a:p>
            <a:r>
              <a:rPr lang="en-US" sz="2600" dirty="0">
                <a:sym typeface="Wingdings 2" panose="05020102010507070707" pitchFamily="18" charset="2"/>
              </a:rPr>
              <a:t> </a:t>
            </a:r>
            <a:r>
              <a:rPr lang="en-US" sz="2600" dirty="0" smtClean="0">
                <a:latin typeface="+mj-lt"/>
              </a:rPr>
              <a:t>Objective measure of chess skill (rating)</a:t>
            </a:r>
            <a:endParaRPr lang="en-US" dirty="0" smtClean="0">
              <a:latin typeface="+mj-lt"/>
            </a:endParaRPr>
          </a:p>
          <a:p>
            <a:endParaRPr lang="en-US" dirty="0" smtClean="0">
              <a:latin typeface="+mj-lt"/>
            </a:endParaRPr>
          </a:p>
          <a:p>
            <a:r>
              <a:rPr lang="en-US" sz="2600" dirty="0" smtClean="0">
                <a:latin typeface="+mj-lt"/>
                <a:sym typeface="Wingdings 2" panose="05020102010507070707" pitchFamily="18" charset="2"/>
              </a:rPr>
              <a:t> </a:t>
            </a:r>
            <a:r>
              <a:rPr lang="en-US" sz="2600" dirty="0" smtClean="0">
                <a:latin typeface="+mj-lt"/>
              </a:rPr>
              <a:t>Wide and continuous range of chess skill</a:t>
            </a:r>
            <a:endParaRPr lang="en-US" dirty="0" smtClean="0">
              <a:latin typeface="+mj-lt"/>
            </a:endParaRPr>
          </a:p>
          <a:p>
            <a:endParaRPr lang="en-US" dirty="0" smtClean="0">
              <a:latin typeface="+mj-lt"/>
            </a:endParaRPr>
          </a:p>
          <a:p>
            <a:r>
              <a:rPr lang="en-US" sz="2600" dirty="0" smtClean="0">
                <a:latin typeface="+mj-lt"/>
                <a:sym typeface="Wingdings 2" panose="05020102010507070707" pitchFamily="18" charset="2"/>
              </a:rPr>
              <a:t> </a:t>
            </a:r>
            <a:r>
              <a:rPr lang="en-US" sz="2600" dirty="0" smtClean="0">
                <a:latin typeface="+mj-lt"/>
              </a:rPr>
              <a:t>Validated method to assess deliberate practice</a:t>
            </a:r>
            <a:endParaRPr lang="en-US" dirty="0" smtClean="0">
              <a:latin typeface="+mj-lt"/>
            </a:endParaRPr>
          </a:p>
          <a:p>
            <a:endParaRPr lang="en-US" dirty="0" smtClean="0">
              <a:latin typeface="+mj-lt"/>
            </a:endParaRPr>
          </a:p>
          <a:p>
            <a:r>
              <a:rPr lang="en-US" sz="2600" dirty="0">
                <a:latin typeface="+mj-lt"/>
                <a:sym typeface="Wingdings 2" panose="05020102010507070707" pitchFamily="18" charset="2"/>
              </a:rPr>
              <a:t> </a:t>
            </a:r>
            <a:r>
              <a:rPr lang="en-US" sz="2600" dirty="0" smtClean="0">
                <a:latin typeface="+mj-lt"/>
              </a:rPr>
              <a:t>Reported correlation matrices for SEM re-analysis</a:t>
            </a:r>
          </a:p>
        </p:txBody>
      </p:sp>
      <p:sp>
        <p:nvSpPr>
          <p:cNvPr id="2" name="TextBox 1"/>
          <p:cNvSpPr txBox="1"/>
          <p:nvPr/>
        </p:nvSpPr>
        <p:spPr>
          <a:xfrm>
            <a:off x="653901" y="2362200"/>
            <a:ext cx="467833" cy="553998"/>
          </a:xfrm>
          <a:prstGeom prst="rect">
            <a:avLst/>
          </a:prstGeom>
          <a:noFill/>
        </p:spPr>
        <p:txBody>
          <a:bodyPr wrap="square" rtlCol="0">
            <a:spAutoFit/>
          </a:bodyPr>
          <a:lstStyle/>
          <a:p>
            <a:r>
              <a:rPr lang="en-US" sz="3000" b="1" dirty="0" smtClean="0">
                <a:solidFill>
                  <a:srgbClr val="FF0000"/>
                </a:solidFill>
                <a:sym typeface="Wingdings" panose="05000000000000000000" pitchFamily="2" charset="2"/>
              </a:rPr>
              <a:t></a:t>
            </a:r>
            <a:endParaRPr lang="en-US" sz="3000" b="1" dirty="0">
              <a:solidFill>
                <a:srgbClr val="FF0000"/>
              </a:solidFill>
            </a:endParaRPr>
          </a:p>
        </p:txBody>
      </p:sp>
      <p:sp>
        <p:nvSpPr>
          <p:cNvPr id="7" name="TextBox 6"/>
          <p:cNvSpPr txBox="1"/>
          <p:nvPr/>
        </p:nvSpPr>
        <p:spPr>
          <a:xfrm>
            <a:off x="653901" y="3027402"/>
            <a:ext cx="467833" cy="553998"/>
          </a:xfrm>
          <a:prstGeom prst="rect">
            <a:avLst/>
          </a:prstGeom>
          <a:noFill/>
        </p:spPr>
        <p:txBody>
          <a:bodyPr wrap="square" rtlCol="0">
            <a:spAutoFit/>
          </a:bodyPr>
          <a:lstStyle/>
          <a:p>
            <a:r>
              <a:rPr lang="en-US" sz="3000" b="1" dirty="0" smtClean="0">
                <a:solidFill>
                  <a:srgbClr val="FF0000"/>
                </a:solidFill>
                <a:sym typeface="Wingdings" panose="05000000000000000000" pitchFamily="2" charset="2"/>
              </a:rPr>
              <a:t></a:t>
            </a:r>
            <a:endParaRPr lang="en-US" sz="3000" b="1" dirty="0">
              <a:solidFill>
                <a:srgbClr val="FF0000"/>
              </a:solidFill>
            </a:endParaRPr>
          </a:p>
        </p:txBody>
      </p:sp>
      <p:sp>
        <p:nvSpPr>
          <p:cNvPr id="8" name="TextBox 7"/>
          <p:cNvSpPr txBox="1"/>
          <p:nvPr/>
        </p:nvSpPr>
        <p:spPr>
          <a:xfrm>
            <a:off x="653901" y="3702569"/>
            <a:ext cx="467833" cy="553998"/>
          </a:xfrm>
          <a:prstGeom prst="rect">
            <a:avLst/>
          </a:prstGeom>
          <a:noFill/>
        </p:spPr>
        <p:txBody>
          <a:bodyPr wrap="square" rtlCol="0">
            <a:spAutoFit/>
          </a:bodyPr>
          <a:lstStyle/>
          <a:p>
            <a:r>
              <a:rPr lang="en-US" sz="3000" b="1" dirty="0" smtClean="0">
                <a:solidFill>
                  <a:srgbClr val="FF0000"/>
                </a:solidFill>
                <a:sym typeface="Wingdings" panose="05000000000000000000" pitchFamily="2" charset="2"/>
              </a:rPr>
              <a:t></a:t>
            </a:r>
            <a:endParaRPr lang="en-US" sz="3000" b="1" dirty="0">
              <a:solidFill>
                <a:srgbClr val="FF0000"/>
              </a:solidFill>
            </a:endParaRPr>
          </a:p>
        </p:txBody>
      </p:sp>
      <p:sp>
        <p:nvSpPr>
          <p:cNvPr id="10" name="TextBox 9"/>
          <p:cNvSpPr txBox="1"/>
          <p:nvPr/>
        </p:nvSpPr>
        <p:spPr>
          <a:xfrm>
            <a:off x="653901" y="4375967"/>
            <a:ext cx="467833" cy="553998"/>
          </a:xfrm>
          <a:prstGeom prst="rect">
            <a:avLst/>
          </a:prstGeom>
          <a:noFill/>
        </p:spPr>
        <p:txBody>
          <a:bodyPr wrap="square" rtlCol="0">
            <a:spAutoFit/>
          </a:bodyPr>
          <a:lstStyle/>
          <a:p>
            <a:r>
              <a:rPr lang="en-US" sz="3000" b="1" dirty="0" smtClean="0">
                <a:solidFill>
                  <a:srgbClr val="FF0000"/>
                </a:solidFill>
                <a:sym typeface="Wingdings" panose="05000000000000000000" pitchFamily="2" charset="2"/>
              </a:rPr>
              <a:t></a:t>
            </a:r>
            <a:endParaRPr lang="en-US" sz="3000" b="1" dirty="0">
              <a:solidFill>
                <a:srgbClr val="FF0000"/>
              </a:solidFill>
            </a:endParaRPr>
          </a:p>
        </p:txBody>
      </p:sp>
      <p:sp>
        <p:nvSpPr>
          <p:cNvPr id="11" name="TextBox 10"/>
          <p:cNvSpPr txBox="1"/>
          <p:nvPr/>
        </p:nvSpPr>
        <p:spPr>
          <a:xfrm>
            <a:off x="652132" y="5051134"/>
            <a:ext cx="467833" cy="553998"/>
          </a:xfrm>
          <a:prstGeom prst="rect">
            <a:avLst/>
          </a:prstGeom>
          <a:noFill/>
        </p:spPr>
        <p:txBody>
          <a:bodyPr wrap="square" rtlCol="0">
            <a:spAutoFit/>
          </a:bodyPr>
          <a:lstStyle/>
          <a:p>
            <a:r>
              <a:rPr lang="en-US" sz="3000" b="1" dirty="0" smtClean="0">
                <a:solidFill>
                  <a:srgbClr val="FF0000"/>
                </a:solidFill>
                <a:sym typeface="Wingdings" panose="05000000000000000000" pitchFamily="2" charset="2"/>
              </a:rPr>
              <a:t></a:t>
            </a:r>
            <a:endParaRPr lang="en-US" sz="3000" b="1" dirty="0">
              <a:solidFill>
                <a:srgbClr val="FF0000"/>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29400" y="1447800"/>
            <a:ext cx="2198194" cy="2872169"/>
          </a:xfrm>
          <a:prstGeom prst="rect">
            <a:avLst/>
          </a:prstGeom>
        </p:spPr>
      </p:pic>
      <p:sp>
        <p:nvSpPr>
          <p:cNvPr id="19" name="TextBox 18"/>
          <p:cNvSpPr txBox="1"/>
          <p:nvPr/>
        </p:nvSpPr>
        <p:spPr>
          <a:xfrm>
            <a:off x="6705600" y="4375299"/>
            <a:ext cx="2438400" cy="307777"/>
          </a:xfrm>
          <a:prstGeom prst="rect">
            <a:avLst/>
          </a:prstGeom>
          <a:noFill/>
        </p:spPr>
        <p:txBody>
          <a:bodyPr wrap="square" rtlCol="0">
            <a:spAutoFit/>
          </a:bodyPr>
          <a:lstStyle/>
          <a:p>
            <a:pPr algn="ctr"/>
            <a:endParaRPr lang="en-US" sz="400" i="1" dirty="0"/>
          </a:p>
          <a:p>
            <a:pPr algn="ctr"/>
            <a:r>
              <a:rPr lang="en-US" sz="1000" i="1" dirty="0" smtClean="0"/>
              <a:t>Neil </a:t>
            </a:r>
            <a:r>
              <a:rPr lang="en-US" sz="1000" i="1" dirty="0" err="1" smtClean="0"/>
              <a:t>Charness</a:t>
            </a:r>
            <a:r>
              <a:rPr lang="en-US" sz="1000" i="1" dirty="0" smtClean="0"/>
              <a:t>, Florida State Univ.</a:t>
            </a:r>
            <a:endParaRPr lang="en-US" sz="1000" i="1" dirty="0"/>
          </a:p>
        </p:txBody>
      </p:sp>
      <p:sp>
        <p:nvSpPr>
          <p:cNvPr id="21" name="TextBox 20"/>
          <p:cNvSpPr txBox="1"/>
          <p:nvPr/>
        </p:nvSpPr>
        <p:spPr>
          <a:xfrm>
            <a:off x="653901" y="5715668"/>
            <a:ext cx="467833" cy="553998"/>
          </a:xfrm>
          <a:prstGeom prst="rect">
            <a:avLst/>
          </a:prstGeom>
          <a:noFill/>
        </p:spPr>
        <p:txBody>
          <a:bodyPr wrap="square" rtlCol="0">
            <a:spAutoFit/>
          </a:bodyPr>
          <a:lstStyle/>
          <a:p>
            <a:r>
              <a:rPr lang="en-US" sz="3000" b="1" dirty="0" smtClean="0">
                <a:solidFill>
                  <a:srgbClr val="FF0000"/>
                </a:solidFill>
                <a:sym typeface="Wingdings" panose="05000000000000000000" pitchFamily="2" charset="2"/>
              </a:rPr>
              <a:t></a:t>
            </a:r>
            <a:endParaRPr lang="en-US" sz="3000" b="1" dirty="0">
              <a:solidFill>
                <a:srgbClr val="FF0000"/>
              </a:solidFill>
            </a:endParaRPr>
          </a:p>
        </p:txBody>
      </p:sp>
    </p:spTree>
    <p:extLst>
      <p:ext uri="{BB962C8B-B14F-4D97-AF65-F5344CB8AC3E}">
        <p14:creationId xmlns:p14="http://schemas.microsoft.com/office/powerpoint/2010/main" val="2497637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1202" name="Picture 2" descr="http://i.telegraph.co.uk/multimedia/archive/02517/CARLSEN_PROFILE_2517500b.jpg">
            <a:hlinkClick r:id="rId3"/>
          </p:cNvPr>
          <p:cNvPicPr>
            <a:picLocks noChangeAspect="1" noChangeArrowheads="1"/>
          </p:cNvPicPr>
          <p:nvPr/>
        </p:nvPicPr>
        <p:blipFill>
          <a:blip r:embed="rId4" cstate="print"/>
          <a:srcRect/>
          <a:stretch>
            <a:fillRect/>
          </a:stretch>
        </p:blipFill>
        <p:spPr bwMode="auto">
          <a:xfrm>
            <a:off x="457200" y="2514600"/>
            <a:ext cx="4343400" cy="2711123"/>
          </a:xfrm>
          <a:prstGeom prst="rect">
            <a:avLst/>
          </a:prstGeom>
          <a:noFill/>
        </p:spPr>
      </p:pic>
      <p:sp>
        <p:nvSpPr>
          <p:cNvPr id="5" name="TextBox 4"/>
          <p:cNvSpPr txBox="1"/>
          <p:nvPr/>
        </p:nvSpPr>
        <p:spPr>
          <a:xfrm>
            <a:off x="5029200" y="2667000"/>
            <a:ext cx="4038600" cy="400110"/>
          </a:xfrm>
          <a:prstGeom prst="rect">
            <a:avLst/>
          </a:prstGeom>
          <a:noFill/>
        </p:spPr>
        <p:txBody>
          <a:bodyPr wrap="square" rtlCol="0">
            <a:spAutoFit/>
          </a:bodyPr>
          <a:lstStyle/>
          <a:p>
            <a:r>
              <a:rPr lang="en-US" sz="2000" dirty="0" smtClean="0"/>
              <a:t>- Learned moves of chess at 5</a:t>
            </a:r>
            <a:endParaRPr lang="en-US" sz="2000" dirty="0"/>
          </a:p>
        </p:txBody>
      </p:sp>
      <p:sp>
        <p:nvSpPr>
          <p:cNvPr id="6" name="TextBox 5"/>
          <p:cNvSpPr txBox="1"/>
          <p:nvPr/>
        </p:nvSpPr>
        <p:spPr>
          <a:xfrm>
            <a:off x="5029200" y="3124200"/>
            <a:ext cx="4038600" cy="400110"/>
          </a:xfrm>
          <a:prstGeom prst="rect">
            <a:avLst/>
          </a:prstGeom>
          <a:noFill/>
        </p:spPr>
        <p:txBody>
          <a:bodyPr wrap="square" rtlCol="0">
            <a:spAutoFit/>
          </a:bodyPr>
          <a:lstStyle/>
          <a:p>
            <a:r>
              <a:rPr lang="en-US" sz="2000" dirty="0" smtClean="0"/>
              <a:t>- Took up game seriously at 8</a:t>
            </a:r>
            <a:endParaRPr lang="en-US" sz="2000" dirty="0"/>
          </a:p>
        </p:txBody>
      </p:sp>
      <p:sp>
        <p:nvSpPr>
          <p:cNvPr id="7" name="TextBox 6"/>
          <p:cNvSpPr txBox="1"/>
          <p:nvPr/>
        </p:nvSpPr>
        <p:spPr>
          <a:xfrm>
            <a:off x="5029200" y="3596045"/>
            <a:ext cx="3733800" cy="400110"/>
          </a:xfrm>
          <a:prstGeom prst="rect">
            <a:avLst/>
          </a:prstGeom>
          <a:noFill/>
        </p:spPr>
        <p:txBody>
          <a:bodyPr wrap="square" rtlCol="0">
            <a:spAutoFit/>
          </a:bodyPr>
          <a:lstStyle/>
          <a:p>
            <a:r>
              <a:rPr lang="en-US" sz="2000" dirty="0" smtClean="0"/>
              <a:t>- Grandmaster at 13 </a:t>
            </a:r>
            <a:endParaRPr lang="en-US" sz="2000" dirty="0"/>
          </a:p>
        </p:txBody>
      </p:sp>
      <p:sp>
        <p:nvSpPr>
          <p:cNvPr id="8" name="TextBox 7"/>
          <p:cNvSpPr txBox="1"/>
          <p:nvPr/>
        </p:nvSpPr>
        <p:spPr>
          <a:xfrm>
            <a:off x="5029200" y="4053245"/>
            <a:ext cx="3733800" cy="400110"/>
          </a:xfrm>
          <a:prstGeom prst="rect">
            <a:avLst/>
          </a:prstGeom>
          <a:noFill/>
        </p:spPr>
        <p:txBody>
          <a:bodyPr wrap="square" rtlCol="0">
            <a:spAutoFit/>
          </a:bodyPr>
          <a:lstStyle/>
          <a:p>
            <a:r>
              <a:rPr lang="en-US" sz="2000" dirty="0" smtClean="0"/>
              <a:t>- FIDE World No. 1 at 19</a:t>
            </a:r>
            <a:endParaRPr lang="en-US" sz="2000" dirty="0"/>
          </a:p>
        </p:txBody>
      </p:sp>
      <p:sp>
        <p:nvSpPr>
          <p:cNvPr id="9" name="TextBox 8"/>
          <p:cNvSpPr txBox="1"/>
          <p:nvPr/>
        </p:nvSpPr>
        <p:spPr>
          <a:xfrm>
            <a:off x="5029200" y="4510445"/>
            <a:ext cx="4038600" cy="400110"/>
          </a:xfrm>
          <a:prstGeom prst="rect">
            <a:avLst/>
          </a:prstGeom>
          <a:noFill/>
        </p:spPr>
        <p:txBody>
          <a:bodyPr wrap="square" rtlCol="0">
            <a:spAutoFit/>
          </a:bodyPr>
          <a:lstStyle/>
          <a:p>
            <a:r>
              <a:rPr lang="en-US" sz="2000" dirty="0" smtClean="0"/>
              <a:t>- Highest rating in history at 24 </a:t>
            </a:r>
            <a:endParaRPr lang="en-US" sz="2000" dirty="0"/>
          </a:p>
        </p:txBody>
      </p:sp>
    </p:spTree>
    <p:extLst>
      <p:ext uri="{BB962C8B-B14F-4D97-AF65-F5344CB8AC3E}">
        <p14:creationId xmlns:p14="http://schemas.microsoft.com/office/powerpoint/2010/main" val="187151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5878033" y="6127899"/>
            <a:ext cx="457200" cy="369332"/>
          </a:xfrm>
          <a:prstGeom prst="rect">
            <a:avLst/>
          </a:prstGeom>
          <a:noFill/>
        </p:spPr>
        <p:txBody>
          <a:bodyPr wrap="square" rtlCol="0">
            <a:spAutoFit/>
          </a:bodyPr>
          <a:lstStyle/>
          <a:p>
            <a:pPr algn="ctr"/>
            <a:r>
              <a:rPr lang="en-US" dirty="0" smtClean="0"/>
              <a:t>e</a:t>
            </a:r>
            <a:endParaRPr lang="en-US" dirty="0"/>
          </a:p>
        </p:txBody>
      </p:sp>
      <p:sp>
        <p:nvSpPr>
          <p:cNvPr id="38" name="TextBox 37"/>
          <p:cNvSpPr txBox="1"/>
          <p:nvPr/>
        </p:nvSpPr>
        <p:spPr>
          <a:xfrm>
            <a:off x="4343400" y="6129668"/>
            <a:ext cx="457200" cy="369332"/>
          </a:xfrm>
          <a:prstGeom prst="rect">
            <a:avLst/>
          </a:prstGeom>
          <a:noFill/>
        </p:spPr>
        <p:txBody>
          <a:bodyPr wrap="square" rtlCol="0">
            <a:spAutoFit/>
          </a:bodyPr>
          <a:lstStyle/>
          <a:p>
            <a:pPr algn="ctr"/>
            <a:r>
              <a:rPr lang="en-US" dirty="0" smtClean="0"/>
              <a:t>e</a:t>
            </a:r>
            <a:endParaRPr lang="en-US" dirty="0"/>
          </a:p>
        </p:txBody>
      </p:sp>
      <p:sp>
        <p:nvSpPr>
          <p:cNvPr id="39" name="TextBox 38"/>
          <p:cNvSpPr txBox="1"/>
          <p:nvPr/>
        </p:nvSpPr>
        <p:spPr>
          <a:xfrm>
            <a:off x="2819400" y="6127899"/>
            <a:ext cx="457200" cy="369332"/>
          </a:xfrm>
          <a:prstGeom prst="rect">
            <a:avLst/>
          </a:prstGeom>
          <a:noFill/>
        </p:spPr>
        <p:txBody>
          <a:bodyPr wrap="square" rtlCol="0">
            <a:spAutoFit/>
          </a:bodyPr>
          <a:lstStyle/>
          <a:p>
            <a:pPr algn="ctr"/>
            <a:r>
              <a:rPr lang="en-US" dirty="0" smtClean="0"/>
              <a:t>e</a:t>
            </a:r>
            <a:endParaRPr lang="en-US" dirty="0"/>
          </a:p>
        </p:txBody>
      </p:sp>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STRUCTURAL EQUATION MODELING</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TextBox 2"/>
          <p:cNvSpPr txBox="1"/>
          <p:nvPr/>
        </p:nvSpPr>
        <p:spPr>
          <a:xfrm>
            <a:off x="533400" y="1676400"/>
            <a:ext cx="8305800" cy="1077218"/>
          </a:xfrm>
          <a:prstGeom prst="rect">
            <a:avLst/>
          </a:prstGeom>
          <a:noFill/>
        </p:spPr>
        <p:txBody>
          <a:bodyPr wrap="square" rtlCol="0">
            <a:spAutoFit/>
          </a:bodyPr>
          <a:lstStyle/>
          <a:p>
            <a:r>
              <a:rPr lang="en-US" sz="3200" b="1" dirty="0" smtClean="0">
                <a:sym typeface="Wingdings 2" panose="05020102010507070707" pitchFamily="18" charset="2"/>
              </a:rPr>
              <a:t>Multivariate statistical technique that permits analysis of data at level of </a:t>
            </a:r>
            <a:r>
              <a:rPr lang="en-US" sz="3200" b="1" dirty="0" smtClean="0">
                <a:solidFill>
                  <a:srgbClr val="02986F"/>
                </a:solidFill>
                <a:sym typeface="Wingdings 2" panose="05020102010507070707" pitchFamily="18" charset="2"/>
              </a:rPr>
              <a:t>latent variables…</a:t>
            </a:r>
            <a:endParaRPr lang="en-US" sz="2600" b="1" dirty="0" smtClean="0">
              <a:solidFill>
                <a:srgbClr val="02986F"/>
              </a:solidFill>
              <a:latin typeface="+mj-lt"/>
            </a:endParaRPr>
          </a:p>
        </p:txBody>
      </p:sp>
      <p:sp>
        <p:nvSpPr>
          <p:cNvPr id="12" name="TextBox 11"/>
          <p:cNvSpPr txBox="1"/>
          <p:nvPr/>
        </p:nvSpPr>
        <p:spPr>
          <a:xfrm>
            <a:off x="3689499" y="3459152"/>
            <a:ext cx="1752600" cy="646331"/>
          </a:xfrm>
          <a:prstGeom prst="rect">
            <a:avLst/>
          </a:prstGeom>
          <a:noFill/>
        </p:spPr>
        <p:txBody>
          <a:bodyPr wrap="square" rtlCol="0">
            <a:spAutoFit/>
          </a:bodyPr>
          <a:lstStyle/>
          <a:p>
            <a:pPr algn="ctr"/>
            <a:r>
              <a:rPr lang="en-US" dirty="0" smtClean="0"/>
              <a:t>Latent         Variable</a:t>
            </a:r>
            <a:endParaRPr lang="en-US" dirty="0"/>
          </a:p>
        </p:txBody>
      </p:sp>
      <p:sp>
        <p:nvSpPr>
          <p:cNvPr id="13" name="Oval 12"/>
          <p:cNvSpPr/>
          <p:nvPr/>
        </p:nvSpPr>
        <p:spPr>
          <a:xfrm>
            <a:off x="3728485" y="3134618"/>
            <a:ext cx="1676400" cy="12954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38400" y="5289484"/>
            <a:ext cx="1219200"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Measure        A</a:t>
            </a:r>
            <a:endParaRPr lang="en-US" sz="1400" dirty="0">
              <a:solidFill>
                <a:schemeClr val="tx1">
                  <a:lumMod val="75000"/>
                  <a:lumOff val="25000"/>
                </a:schemeClr>
              </a:solidFill>
            </a:endParaRPr>
          </a:p>
        </p:txBody>
      </p:sp>
      <p:sp>
        <p:nvSpPr>
          <p:cNvPr id="16" name="TextBox 15"/>
          <p:cNvSpPr txBox="1"/>
          <p:nvPr/>
        </p:nvSpPr>
        <p:spPr>
          <a:xfrm>
            <a:off x="3962400" y="5289484"/>
            <a:ext cx="1219200"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Measure        B</a:t>
            </a:r>
            <a:endParaRPr lang="en-US" sz="1400" dirty="0">
              <a:solidFill>
                <a:schemeClr val="tx1">
                  <a:lumMod val="75000"/>
                  <a:lumOff val="25000"/>
                </a:schemeClr>
              </a:solidFill>
            </a:endParaRPr>
          </a:p>
        </p:txBody>
      </p:sp>
      <p:sp>
        <p:nvSpPr>
          <p:cNvPr id="17" name="TextBox 16"/>
          <p:cNvSpPr txBox="1"/>
          <p:nvPr/>
        </p:nvSpPr>
        <p:spPr>
          <a:xfrm>
            <a:off x="5486400" y="5289484"/>
            <a:ext cx="1219200"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Measure          C</a:t>
            </a:r>
            <a:endParaRPr lang="en-US" sz="1400" dirty="0">
              <a:solidFill>
                <a:schemeClr val="tx1">
                  <a:lumMod val="75000"/>
                  <a:lumOff val="25000"/>
                </a:schemeClr>
              </a:solidFill>
            </a:endParaRPr>
          </a:p>
        </p:txBody>
      </p:sp>
      <p:cxnSp>
        <p:nvCxnSpPr>
          <p:cNvPr id="18" name="Straight Arrow Connector 17"/>
          <p:cNvCxnSpPr>
            <a:stCxn id="13" idx="3"/>
            <a:endCxn id="15" idx="0"/>
          </p:cNvCxnSpPr>
          <p:nvPr/>
        </p:nvCxnSpPr>
        <p:spPr>
          <a:xfrm flipH="1">
            <a:off x="3048000" y="4240311"/>
            <a:ext cx="925988" cy="1049173"/>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4"/>
            <a:endCxn id="16" idx="0"/>
          </p:cNvCxnSpPr>
          <p:nvPr/>
        </p:nvCxnSpPr>
        <p:spPr>
          <a:xfrm>
            <a:off x="4566685" y="4430018"/>
            <a:ext cx="5315" cy="859466"/>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5"/>
            <a:endCxn id="17" idx="0"/>
          </p:cNvCxnSpPr>
          <p:nvPr/>
        </p:nvCxnSpPr>
        <p:spPr>
          <a:xfrm>
            <a:off x="5159382" y="4240311"/>
            <a:ext cx="936618" cy="1049173"/>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895600" y="6182618"/>
            <a:ext cx="304800" cy="3048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a:stCxn id="27" idx="0"/>
            <a:endCxn id="15" idx="2"/>
          </p:cNvCxnSpPr>
          <p:nvPr/>
        </p:nvCxnSpPr>
        <p:spPr>
          <a:xfrm flipV="1">
            <a:off x="3048000" y="5812704"/>
            <a:ext cx="0" cy="369914"/>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419600" y="6182165"/>
            <a:ext cx="304800" cy="3048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32" idx="0"/>
          </p:cNvCxnSpPr>
          <p:nvPr/>
        </p:nvCxnSpPr>
        <p:spPr>
          <a:xfrm flipV="1">
            <a:off x="4572000" y="5812251"/>
            <a:ext cx="0" cy="369914"/>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5954233" y="6182165"/>
            <a:ext cx="304800" cy="3048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34" idx="0"/>
          </p:cNvCxnSpPr>
          <p:nvPr/>
        </p:nvCxnSpPr>
        <p:spPr>
          <a:xfrm flipV="1">
            <a:off x="6106633" y="5812251"/>
            <a:ext cx="0" cy="369914"/>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359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VARIABLES USED IN RE-ANALYSES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TextBox 2"/>
          <p:cNvSpPr txBox="1"/>
          <p:nvPr/>
        </p:nvSpPr>
        <p:spPr>
          <a:xfrm>
            <a:off x="457200" y="1847195"/>
            <a:ext cx="3886200" cy="4401205"/>
          </a:xfrm>
          <a:prstGeom prst="rect">
            <a:avLst/>
          </a:prstGeom>
          <a:solidFill>
            <a:schemeClr val="bg1">
              <a:lumMod val="95000"/>
            </a:schemeClr>
          </a:solidFill>
        </p:spPr>
        <p:txBody>
          <a:bodyPr wrap="square" rtlCol="0">
            <a:spAutoFit/>
          </a:bodyPr>
          <a:lstStyle/>
          <a:p>
            <a:pPr algn="ctr"/>
            <a:r>
              <a:rPr lang="en-US" sz="3200" b="1" u="sng" dirty="0" smtClean="0">
                <a:sym typeface="Wingdings 2" panose="05020102010507070707" pitchFamily="18" charset="2"/>
              </a:rPr>
              <a:t>Study 1</a:t>
            </a:r>
            <a:endParaRPr lang="en-US" sz="2000" b="1" u="sng" dirty="0" smtClean="0">
              <a:sym typeface="Wingdings 2" panose="05020102010507070707" pitchFamily="18" charset="2"/>
            </a:endParaRPr>
          </a:p>
          <a:p>
            <a:pPr algn="ctr"/>
            <a:endParaRPr lang="en-US" sz="2000" b="1" dirty="0">
              <a:sym typeface="Wingdings 2" panose="05020102010507070707" pitchFamily="18" charset="2"/>
            </a:endParaRPr>
          </a:p>
          <a:p>
            <a:r>
              <a:rPr lang="en-US" sz="2400" i="1" dirty="0" smtClean="0">
                <a:sym typeface="Wingdings 2" panose="05020102010507070707" pitchFamily="18" charset="2"/>
              </a:rPr>
              <a:t>N</a:t>
            </a:r>
            <a:r>
              <a:rPr lang="en-US" sz="2400" dirty="0" smtClean="0">
                <a:sym typeface="Wingdings 2" panose="05020102010507070707" pitchFamily="18" charset="2"/>
              </a:rPr>
              <a:t> = 239 </a:t>
            </a:r>
          </a:p>
          <a:p>
            <a:r>
              <a:rPr lang="en-US" sz="2400" dirty="0" smtClean="0">
                <a:sym typeface="Wingdings 2" panose="05020102010507070707" pitchFamily="18" charset="2"/>
              </a:rPr>
              <a:t>No restriction on skill level</a:t>
            </a:r>
          </a:p>
          <a:p>
            <a:r>
              <a:rPr lang="en-US" sz="2400" i="1" dirty="0" smtClean="0">
                <a:sym typeface="Wingdings 2" panose="05020102010507070707" pitchFamily="18" charset="2"/>
              </a:rPr>
              <a:t>M</a:t>
            </a:r>
            <a:r>
              <a:rPr lang="en-US" sz="2400" dirty="0" smtClean="0">
                <a:sym typeface="Wingdings 2" panose="05020102010507070707" pitchFamily="18" charset="2"/>
              </a:rPr>
              <a:t> = 2032 (</a:t>
            </a:r>
            <a:r>
              <a:rPr lang="en-US" sz="2400" i="1" dirty="0" smtClean="0">
                <a:sym typeface="Wingdings 2" panose="05020102010507070707" pitchFamily="18" charset="2"/>
              </a:rPr>
              <a:t>SD</a:t>
            </a:r>
            <a:r>
              <a:rPr lang="en-US" sz="2400" dirty="0" smtClean="0">
                <a:sym typeface="Wingdings 2" panose="05020102010507070707" pitchFamily="18" charset="2"/>
              </a:rPr>
              <a:t> = 278)</a:t>
            </a:r>
            <a:endParaRPr lang="en-US" sz="1200" dirty="0" smtClean="0">
              <a:sym typeface="Wingdings 2" panose="05020102010507070707" pitchFamily="18" charset="2"/>
            </a:endParaRPr>
          </a:p>
          <a:p>
            <a:endParaRPr lang="en-US" sz="1200" dirty="0">
              <a:sym typeface="Wingdings 2" panose="05020102010507070707" pitchFamily="18" charset="2"/>
            </a:endParaRPr>
          </a:p>
          <a:p>
            <a:r>
              <a:rPr lang="en-US" sz="2400" dirty="0" smtClean="0">
                <a:sym typeface="Wingdings 2" panose="05020102010507070707" pitchFamily="18" charset="2"/>
              </a:rPr>
              <a:t>- Chess skill rating</a:t>
            </a:r>
          </a:p>
          <a:p>
            <a:r>
              <a:rPr lang="en-US" sz="2400" dirty="0" smtClean="0">
                <a:sym typeface="Wingdings 2" panose="05020102010507070707" pitchFamily="18" charset="2"/>
              </a:rPr>
              <a:t>- Total hours serious study</a:t>
            </a:r>
          </a:p>
          <a:p>
            <a:r>
              <a:rPr lang="en-US" sz="2400" dirty="0" smtClean="0">
                <a:sym typeface="Wingdings 2" panose="05020102010507070707" pitchFamily="18" charset="2"/>
              </a:rPr>
              <a:t>- Total hours tournament play</a:t>
            </a:r>
          </a:p>
          <a:p>
            <a:r>
              <a:rPr lang="en-US" sz="2400" dirty="0" smtClean="0">
                <a:sym typeface="Wingdings 2" panose="05020102010507070707" pitchFamily="18" charset="2"/>
              </a:rPr>
              <a:t>- Years private instruction</a:t>
            </a:r>
          </a:p>
          <a:p>
            <a:r>
              <a:rPr lang="en-US" sz="2400" dirty="0" smtClean="0">
                <a:sym typeface="Wingdings 2" panose="05020102010507070707" pitchFamily="18" charset="2"/>
              </a:rPr>
              <a:t>- Years group instruction</a:t>
            </a:r>
          </a:p>
          <a:p>
            <a:r>
              <a:rPr lang="en-US" sz="2400" dirty="0" smtClean="0">
                <a:sym typeface="Wingdings 2" panose="05020102010507070707" pitchFamily="18" charset="2"/>
              </a:rPr>
              <a:t>- Age serious involvement</a:t>
            </a:r>
          </a:p>
        </p:txBody>
      </p:sp>
      <p:sp>
        <p:nvSpPr>
          <p:cNvPr id="22" name="TextBox 21"/>
          <p:cNvSpPr txBox="1"/>
          <p:nvPr/>
        </p:nvSpPr>
        <p:spPr>
          <a:xfrm>
            <a:off x="4797552" y="1847195"/>
            <a:ext cx="3889248" cy="4401205"/>
          </a:xfrm>
          <a:prstGeom prst="rect">
            <a:avLst/>
          </a:prstGeom>
          <a:solidFill>
            <a:schemeClr val="bg1">
              <a:lumMod val="95000"/>
            </a:schemeClr>
          </a:solidFill>
        </p:spPr>
        <p:txBody>
          <a:bodyPr wrap="square" rtlCol="0">
            <a:spAutoFit/>
          </a:bodyPr>
          <a:lstStyle/>
          <a:p>
            <a:pPr algn="ctr"/>
            <a:r>
              <a:rPr lang="en-US" sz="3200" b="1" u="sng" dirty="0" smtClean="0">
                <a:sym typeface="Wingdings 2" panose="05020102010507070707" pitchFamily="18" charset="2"/>
              </a:rPr>
              <a:t>Study 2</a:t>
            </a:r>
            <a:endParaRPr lang="en-US" sz="2000" b="1" u="sng" dirty="0" smtClean="0">
              <a:sym typeface="Wingdings 2" panose="05020102010507070707" pitchFamily="18" charset="2"/>
            </a:endParaRPr>
          </a:p>
          <a:p>
            <a:pPr algn="ctr"/>
            <a:endParaRPr lang="en-US" sz="2000" b="1" dirty="0">
              <a:sym typeface="Wingdings 2" panose="05020102010507070707" pitchFamily="18" charset="2"/>
            </a:endParaRPr>
          </a:p>
          <a:p>
            <a:r>
              <a:rPr lang="en-US" sz="2400" i="1" dirty="0" smtClean="0">
                <a:sym typeface="Wingdings 2" panose="05020102010507070707" pitchFamily="18" charset="2"/>
              </a:rPr>
              <a:t>N</a:t>
            </a:r>
            <a:r>
              <a:rPr lang="en-US" sz="2400" dirty="0" smtClean="0">
                <a:sym typeface="Wingdings 2" panose="05020102010507070707" pitchFamily="18" charset="2"/>
              </a:rPr>
              <a:t> = 180</a:t>
            </a:r>
            <a:endParaRPr lang="en-US" sz="2400" dirty="0">
              <a:sym typeface="Wingdings 2" panose="05020102010507070707" pitchFamily="18" charset="2"/>
            </a:endParaRPr>
          </a:p>
          <a:p>
            <a:r>
              <a:rPr lang="en-US" sz="2400" dirty="0" smtClean="0">
                <a:latin typeface="+mj-lt"/>
              </a:rPr>
              <a:t>&gt; 1600 rating</a:t>
            </a:r>
          </a:p>
          <a:p>
            <a:r>
              <a:rPr lang="en-US" sz="2400" i="1" dirty="0" smtClean="0">
                <a:latin typeface="+mj-lt"/>
              </a:rPr>
              <a:t>M</a:t>
            </a:r>
            <a:r>
              <a:rPr lang="en-US" sz="2400" dirty="0" smtClean="0">
                <a:latin typeface="+mj-lt"/>
              </a:rPr>
              <a:t> = 2008 (</a:t>
            </a:r>
            <a:r>
              <a:rPr lang="en-US" sz="2400" i="1" dirty="0" smtClean="0">
                <a:latin typeface="+mj-lt"/>
              </a:rPr>
              <a:t>SD</a:t>
            </a:r>
            <a:r>
              <a:rPr lang="en-US" sz="2400" dirty="0" smtClean="0">
                <a:latin typeface="+mj-lt"/>
              </a:rPr>
              <a:t> = 253)</a:t>
            </a:r>
            <a:endParaRPr lang="en-US" sz="1200" dirty="0">
              <a:latin typeface="+mj-lt"/>
            </a:endParaRPr>
          </a:p>
          <a:p>
            <a:endParaRPr lang="en-US" sz="1200" dirty="0">
              <a:sym typeface="Wingdings 2" panose="05020102010507070707" pitchFamily="18" charset="2"/>
            </a:endParaRPr>
          </a:p>
          <a:p>
            <a:r>
              <a:rPr lang="en-US" sz="2400" dirty="0">
                <a:sym typeface="Wingdings 2" panose="05020102010507070707" pitchFamily="18" charset="2"/>
              </a:rPr>
              <a:t>- </a:t>
            </a:r>
            <a:r>
              <a:rPr lang="en-US" sz="2400" dirty="0" smtClean="0">
                <a:sym typeface="Wingdings 2" panose="05020102010507070707" pitchFamily="18" charset="2"/>
              </a:rPr>
              <a:t>Chess skill </a:t>
            </a:r>
            <a:r>
              <a:rPr lang="en-US" sz="2400" dirty="0">
                <a:sym typeface="Wingdings 2" panose="05020102010507070707" pitchFamily="18" charset="2"/>
              </a:rPr>
              <a:t>rating</a:t>
            </a:r>
          </a:p>
          <a:p>
            <a:r>
              <a:rPr lang="en-US" sz="2400" dirty="0">
                <a:sym typeface="Wingdings 2" panose="05020102010507070707" pitchFamily="18" charset="2"/>
              </a:rPr>
              <a:t>- </a:t>
            </a:r>
            <a:r>
              <a:rPr lang="en-US" sz="2400" dirty="0" smtClean="0">
                <a:sym typeface="Wingdings 2" panose="05020102010507070707" pitchFamily="18" charset="2"/>
              </a:rPr>
              <a:t>Total hours </a:t>
            </a:r>
            <a:r>
              <a:rPr lang="en-US" sz="2400" dirty="0">
                <a:sym typeface="Wingdings 2" panose="05020102010507070707" pitchFamily="18" charset="2"/>
              </a:rPr>
              <a:t>serious study</a:t>
            </a:r>
          </a:p>
          <a:p>
            <a:r>
              <a:rPr lang="en-US" sz="2400" dirty="0">
                <a:sym typeface="Wingdings 2" panose="05020102010507070707" pitchFamily="18" charset="2"/>
              </a:rPr>
              <a:t>- </a:t>
            </a:r>
            <a:r>
              <a:rPr lang="en-US" sz="2400" dirty="0" smtClean="0">
                <a:sym typeface="Wingdings 2" panose="05020102010507070707" pitchFamily="18" charset="2"/>
              </a:rPr>
              <a:t>Total hours </a:t>
            </a:r>
            <a:r>
              <a:rPr lang="en-US" sz="2400" dirty="0">
                <a:sym typeface="Wingdings 2" panose="05020102010507070707" pitchFamily="18" charset="2"/>
              </a:rPr>
              <a:t>tournament play</a:t>
            </a:r>
          </a:p>
          <a:p>
            <a:r>
              <a:rPr lang="en-US" sz="2400" dirty="0">
                <a:sym typeface="Wingdings 2" panose="05020102010507070707" pitchFamily="18" charset="2"/>
              </a:rPr>
              <a:t>- Years </a:t>
            </a:r>
            <a:r>
              <a:rPr lang="en-US" sz="2400" dirty="0" smtClean="0">
                <a:sym typeface="Wingdings 2" panose="05020102010507070707" pitchFamily="18" charset="2"/>
              </a:rPr>
              <a:t>private instruction</a:t>
            </a:r>
            <a:endParaRPr lang="en-US" sz="2400" dirty="0">
              <a:sym typeface="Wingdings 2" panose="05020102010507070707" pitchFamily="18" charset="2"/>
            </a:endParaRPr>
          </a:p>
          <a:p>
            <a:r>
              <a:rPr lang="en-US" sz="2400" dirty="0" smtClean="0">
                <a:sym typeface="Wingdings 2" panose="05020102010507070707" pitchFamily="18" charset="2"/>
              </a:rPr>
              <a:t>- Years group instruction</a:t>
            </a:r>
          </a:p>
          <a:p>
            <a:r>
              <a:rPr lang="en-US" sz="2400" dirty="0" smtClean="0">
                <a:sym typeface="Wingdings 2" panose="05020102010507070707" pitchFamily="18" charset="2"/>
              </a:rPr>
              <a:t>- Age serious involvement</a:t>
            </a:r>
            <a:endParaRPr lang="en-US" sz="2400" dirty="0">
              <a:sym typeface="Wingdings 2" panose="05020102010507070707" pitchFamily="18" charset="2"/>
            </a:endParaRPr>
          </a:p>
        </p:txBody>
      </p:sp>
    </p:spTree>
    <p:extLst>
      <p:ext uri="{BB962C8B-B14F-4D97-AF65-F5344CB8AC3E}">
        <p14:creationId xmlns:p14="http://schemas.microsoft.com/office/powerpoint/2010/main" val="259092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RE-ANALYSIS OF STUDY 1</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TextBox 1"/>
          <p:cNvSpPr txBox="1"/>
          <p:nvPr/>
        </p:nvSpPr>
        <p:spPr>
          <a:xfrm>
            <a:off x="2971800" y="2084704"/>
            <a:ext cx="1752600" cy="646331"/>
          </a:xfrm>
          <a:prstGeom prst="rect">
            <a:avLst/>
          </a:prstGeom>
          <a:noFill/>
        </p:spPr>
        <p:txBody>
          <a:bodyPr wrap="square" rtlCol="0">
            <a:spAutoFit/>
          </a:bodyPr>
          <a:lstStyle/>
          <a:p>
            <a:pPr algn="ctr"/>
            <a:r>
              <a:rPr lang="en-US" dirty="0" smtClean="0"/>
              <a:t>Serious Chess Activity</a:t>
            </a:r>
            <a:endParaRPr lang="en-US" dirty="0"/>
          </a:p>
        </p:txBody>
      </p:sp>
      <p:sp>
        <p:nvSpPr>
          <p:cNvPr id="6" name="TextBox 5"/>
          <p:cNvSpPr txBox="1"/>
          <p:nvPr/>
        </p:nvSpPr>
        <p:spPr>
          <a:xfrm>
            <a:off x="2971800" y="4305137"/>
            <a:ext cx="1752600" cy="646331"/>
          </a:xfrm>
          <a:prstGeom prst="rect">
            <a:avLst/>
          </a:prstGeom>
          <a:noFill/>
        </p:spPr>
        <p:txBody>
          <a:bodyPr wrap="square" rtlCol="0">
            <a:spAutoFit/>
          </a:bodyPr>
          <a:lstStyle/>
          <a:p>
            <a:pPr algn="ctr"/>
            <a:r>
              <a:rPr lang="en-US" dirty="0" smtClean="0"/>
              <a:t>Chess Instruction</a:t>
            </a:r>
            <a:endParaRPr lang="en-US" dirty="0"/>
          </a:p>
        </p:txBody>
      </p:sp>
      <p:sp>
        <p:nvSpPr>
          <p:cNvPr id="7" name="TextBox 6"/>
          <p:cNvSpPr txBox="1"/>
          <p:nvPr/>
        </p:nvSpPr>
        <p:spPr>
          <a:xfrm>
            <a:off x="6858000" y="3194274"/>
            <a:ext cx="1752600" cy="646331"/>
          </a:xfrm>
          <a:prstGeom prst="rect">
            <a:avLst/>
          </a:prstGeom>
          <a:noFill/>
          <a:ln w="19050">
            <a:solidFill>
              <a:schemeClr val="tx1">
                <a:lumMod val="75000"/>
                <a:lumOff val="25000"/>
              </a:schemeClr>
            </a:solidFill>
          </a:ln>
        </p:spPr>
        <p:txBody>
          <a:bodyPr wrap="square" rtlCol="0">
            <a:spAutoFit/>
          </a:bodyPr>
          <a:lstStyle/>
          <a:p>
            <a:pPr algn="ctr"/>
            <a:r>
              <a:rPr lang="en-US" dirty="0" smtClean="0"/>
              <a:t>Chess Skill            Rating</a:t>
            </a:r>
            <a:endParaRPr lang="en-US" dirty="0"/>
          </a:p>
        </p:txBody>
      </p:sp>
      <p:sp>
        <p:nvSpPr>
          <p:cNvPr id="8" name="TextBox 7"/>
          <p:cNvSpPr txBox="1"/>
          <p:nvPr/>
        </p:nvSpPr>
        <p:spPr>
          <a:xfrm>
            <a:off x="5943600" y="5754469"/>
            <a:ext cx="1752600" cy="646331"/>
          </a:xfrm>
          <a:prstGeom prst="rect">
            <a:avLst/>
          </a:prstGeom>
          <a:noFill/>
          <a:ln w="19050">
            <a:solidFill>
              <a:schemeClr val="tx1">
                <a:lumMod val="75000"/>
                <a:lumOff val="25000"/>
              </a:schemeClr>
            </a:solidFill>
          </a:ln>
        </p:spPr>
        <p:txBody>
          <a:bodyPr wrap="square" rtlCol="0">
            <a:spAutoFit/>
          </a:bodyPr>
          <a:lstStyle/>
          <a:p>
            <a:pPr algn="ctr"/>
            <a:r>
              <a:rPr lang="en-US" dirty="0" smtClean="0"/>
              <a:t>Serious     Starting Age</a:t>
            </a:r>
            <a:endParaRPr lang="en-US" dirty="0"/>
          </a:p>
        </p:txBody>
      </p:sp>
      <p:sp>
        <p:nvSpPr>
          <p:cNvPr id="4" name="Oval 3"/>
          <p:cNvSpPr/>
          <p:nvPr/>
        </p:nvSpPr>
        <p:spPr>
          <a:xfrm>
            <a:off x="3010786" y="1760170"/>
            <a:ext cx="1676400" cy="12954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10786" y="3980603"/>
            <a:ext cx="1676400" cy="12954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4" idx="6"/>
          </p:cNvCxnSpPr>
          <p:nvPr/>
        </p:nvCxnSpPr>
        <p:spPr>
          <a:xfrm>
            <a:off x="4687186" y="2407870"/>
            <a:ext cx="2170814" cy="1056405"/>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6"/>
          </p:cNvCxnSpPr>
          <p:nvPr/>
        </p:nvCxnSpPr>
        <p:spPr>
          <a:xfrm flipV="1">
            <a:off x="4687186" y="3570606"/>
            <a:ext cx="2170814" cy="1057697"/>
          </a:xfrm>
          <a:prstGeom prst="straightConnector1">
            <a:avLst/>
          </a:prstGeom>
          <a:ln w="19050">
            <a:solidFill>
              <a:schemeClr val="tx1">
                <a:lumMod val="75000"/>
                <a:lumOff val="2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9600" y="1676400"/>
            <a:ext cx="1295400"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Log Total Hrs. Serious Study</a:t>
            </a:r>
            <a:endParaRPr lang="en-US" sz="1400" dirty="0">
              <a:solidFill>
                <a:schemeClr val="tx1">
                  <a:lumMod val="75000"/>
                  <a:lumOff val="25000"/>
                </a:schemeClr>
              </a:solidFill>
            </a:endParaRPr>
          </a:p>
        </p:txBody>
      </p:sp>
      <p:sp>
        <p:nvSpPr>
          <p:cNvPr id="24" name="TextBox 23"/>
          <p:cNvSpPr txBox="1"/>
          <p:nvPr/>
        </p:nvSpPr>
        <p:spPr>
          <a:xfrm>
            <a:off x="609600" y="2625299"/>
            <a:ext cx="1297173"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Log Total Hrs. </a:t>
            </a:r>
            <a:r>
              <a:rPr lang="en-US" sz="1400" dirty="0" err="1" smtClean="0">
                <a:solidFill>
                  <a:schemeClr val="tx1">
                    <a:lumMod val="75000"/>
                    <a:lumOff val="25000"/>
                  </a:schemeClr>
                </a:solidFill>
              </a:rPr>
              <a:t>Tourn</a:t>
            </a:r>
            <a:r>
              <a:rPr lang="en-US" sz="1400" dirty="0" smtClean="0">
                <a:solidFill>
                  <a:schemeClr val="tx1">
                    <a:lumMod val="75000"/>
                    <a:lumOff val="25000"/>
                  </a:schemeClr>
                </a:solidFill>
              </a:rPr>
              <a:t>. Play</a:t>
            </a:r>
            <a:endParaRPr lang="en-US" sz="1400" dirty="0">
              <a:solidFill>
                <a:schemeClr val="tx1">
                  <a:lumMod val="75000"/>
                  <a:lumOff val="25000"/>
                </a:schemeClr>
              </a:solidFill>
            </a:endParaRPr>
          </a:p>
        </p:txBody>
      </p:sp>
      <p:sp>
        <p:nvSpPr>
          <p:cNvPr id="25" name="TextBox 24"/>
          <p:cNvSpPr txBox="1"/>
          <p:nvPr/>
        </p:nvSpPr>
        <p:spPr>
          <a:xfrm>
            <a:off x="609600" y="4021346"/>
            <a:ext cx="1297173"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Years Private Lessons</a:t>
            </a:r>
            <a:endParaRPr lang="en-US" sz="1400" dirty="0">
              <a:solidFill>
                <a:schemeClr val="tx1">
                  <a:lumMod val="75000"/>
                  <a:lumOff val="25000"/>
                </a:schemeClr>
              </a:solidFill>
            </a:endParaRPr>
          </a:p>
        </p:txBody>
      </p:sp>
      <p:sp>
        <p:nvSpPr>
          <p:cNvPr id="26" name="TextBox 25"/>
          <p:cNvSpPr txBox="1"/>
          <p:nvPr/>
        </p:nvSpPr>
        <p:spPr>
          <a:xfrm>
            <a:off x="609600" y="4970245"/>
            <a:ext cx="1298946"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Years Group Lessons</a:t>
            </a:r>
            <a:endParaRPr lang="en-US" sz="1400" dirty="0">
              <a:solidFill>
                <a:schemeClr val="tx1">
                  <a:lumMod val="75000"/>
                  <a:lumOff val="25000"/>
                </a:schemeClr>
              </a:solidFill>
            </a:endParaRPr>
          </a:p>
        </p:txBody>
      </p:sp>
      <p:cxnSp>
        <p:nvCxnSpPr>
          <p:cNvPr id="30" name="Straight Arrow Connector 29"/>
          <p:cNvCxnSpPr>
            <a:stCxn id="10" idx="2"/>
            <a:endCxn id="25" idx="3"/>
          </p:cNvCxnSpPr>
          <p:nvPr/>
        </p:nvCxnSpPr>
        <p:spPr>
          <a:xfrm flipH="1" flipV="1">
            <a:off x="1906773" y="4282956"/>
            <a:ext cx="1104013" cy="345347"/>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2"/>
            <a:endCxn id="26" idx="3"/>
          </p:cNvCxnSpPr>
          <p:nvPr/>
        </p:nvCxnSpPr>
        <p:spPr>
          <a:xfrm flipH="1">
            <a:off x="1908546" y="4628303"/>
            <a:ext cx="1102240" cy="603552"/>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a:endCxn id="19" idx="3"/>
          </p:cNvCxnSpPr>
          <p:nvPr/>
        </p:nvCxnSpPr>
        <p:spPr>
          <a:xfrm flipH="1" flipV="1">
            <a:off x="1905000" y="1938010"/>
            <a:ext cx="1105786" cy="469860"/>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 idx="2"/>
            <a:endCxn id="24" idx="3"/>
          </p:cNvCxnSpPr>
          <p:nvPr/>
        </p:nvCxnSpPr>
        <p:spPr>
          <a:xfrm flipH="1">
            <a:off x="1906773" y="2407870"/>
            <a:ext cx="1104013" cy="479039"/>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8" idx="0"/>
            <a:endCxn id="7" idx="2"/>
          </p:cNvCxnSpPr>
          <p:nvPr/>
        </p:nvCxnSpPr>
        <p:spPr>
          <a:xfrm flipV="1">
            <a:off x="6819900" y="3840605"/>
            <a:ext cx="914400" cy="1913864"/>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8" idx="0"/>
            <a:endCxn id="4" idx="5"/>
          </p:cNvCxnSpPr>
          <p:nvPr/>
        </p:nvCxnSpPr>
        <p:spPr>
          <a:xfrm flipH="1" flipV="1">
            <a:off x="4441683" y="2865863"/>
            <a:ext cx="2378217" cy="2888606"/>
          </a:xfrm>
          <a:prstGeom prst="straightConnector1">
            <a:avLst/>
          </a:prstGeom>
          <a:ln w="19050">
            <a:solidFill>
              <a:schemeClr val="tx1">
                <a:lumMod val="75000"/>
                <a:lumOff val="2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8" idx="0"/>
            <a:endCxn id="10" idx="5"/>
          </p:cNvCxnSpPr>
          <p:nvPr/>
        </p:nvCxnSpPr>
        <p:spPr>
          <a:xfrm flipH="1" flipV="1">
            <a:off x="4441683" y="5086296"/>
            <a:ext cx="2378217" cy="668173"/>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629400" y="2401669"/>
            <a:ext cx="2209800" cy="646331"/>
          </a:xfrm>
          <a:prstGeom prst="rect">
            <a:avLst/>
          </a:prstGeom>
          <a:noFill/>
        </p:spPr>
        <p:txBody>
          <a:bodyPr wrap="square" rtlCol="0">
            <a:spAutoFit/>
          </a:bodyPr>
          <a:lstStyle/>
          <a:p>
            <a:pPr algn="ctr"/>
            <a:r>
              <a:rPr lang="en-US" b="1" dirty="0" smtClean="0">
                <a:solidFill>
                  <a:srgbClr val="02986F"/>
                </a:solidFill>
              </a:rPr>
              <a:t>Variance Explained =          50.1%</a:t>
            </a:r>
            <a:endParaRPr lang="en-US" b="1" dirty="0">
              <a:solidFill>
                <a:srgbClr val="02986F"/>
              </a:solidFill>
            </a:endParaRPr>
          </a:p>
        </p:txBody>
      </p:sp>
      <p:cxnSp>
        <p:nvCxnSpPr>
          <p:cNvPr id="60" name="Straight Arrow Connector 59"/>
          <p:cNvCxnSpPr>
            <a:stCxn id="10" idx="0"/>
            <a:endCxn id="4" idx="4"/>
          </p:cNvCxnSpPr>
          <p:nvPr/>
        </p:nvCxnSpPr>
        <p:spPr>
          <a:xfrm flipV="1">
            <a:off x="3848986" y="3055570"/>
            <a:ext cx="0" cy="925033"/>
          </a:xfrm>
          <a:prstGeom prst="straightConnector1">
            <a:avLst/>
          </a:prstGeom>
          <a:ln w="19050">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86000" y="1796167"/>
            <a:ext cx="533400" cy="369332"/>
          </a:xfrm>
          <a:prstGeom prst="rect">
            <a:avLst/>
          </a:prstGeom>
          <a:noFill/>
        </p:spPr>
        <p:txBody>
          <a:bodyPr wrap="square" rtlCol="0">
            <a:spAutoFit/>
          </a:bodyPr>
          <a:lstStyle/>
          <a:p>
            <a:pPr algn="ctr"/>
            <a:r>
              <a:rPr lang="en-US" dirty="0" smtClean="0"/>
              <a:t>.91</a:t>
            </a:r>
            <a:endParaRPr lang="en-US" dirty="0"/>
          </a:p>
        </p:txBody>
      </p:sp>
      <p:sp>
        <p:nvSpPr>
          <p:cNvPr id="27" name="TextBox 26"/>
          <p:cNvSpPr txBox="1"/>
          <p:nvPr/>
        </p:nvSpPr>
        <p:spPr>
          <a:xfrm>
            <a:off x="2286000" y="2634367"/>
            <a:ext cx="533400" cy="369332"/>
          </a:xfrm>
          <a:prstGeom prst="rect">
            <a:avLst/>
          </a:prstGeom>
          <a:noFill/>
        </p:spPr>
        <p:txBody>
          <a:bodyPr wrap="square" rtlCol="0">
            <a:spAutoFit/>
          </a:bodyPr>
          <a:lstStyle/>
          <a:p>
            <a:pPr algn="ctr"/>
            <a:r>
              <a:rPr lang="en-US" dirty="0" smtClean="0"/>
              <a:t>.72</a:t>
            </a:r>
            <a:endParaRPr lang="en-US" dirty="0"/>
          </a:p>
        </p:txBody>
      </p:sp>
      <p:sp>
        <p:nvSpPr>
          <p:cNvPr id="28" name="TextBox 27"/>
          <p:cNvSpPr txBox="1"/>
          <p:nvPr/>
        </p:nvSpPr>
        <p:spPr>
          <a:xfrm>
            <a:off x="2286000" y="4094569"/>
            <a:ext cx="533400" cy="369332"/>
          </a:xfrm>
          <a:prstGeom prst="rect">
            <a:avLst/>
          </a:prstGeom>
          <a:noFill/>
        </p:spPr>
        <p:txBody>
          <a:bodyPr wrap="square" rtlCol="0">
            <a:spAutoFit/>
          </a:bodyPr>
          <a:lstStyle/>
          <a:p>
            <a:pPr algn="ctr"/>
            <a:r>
              <a:rPr lang="en-US" dirty="0" smtClean="0"/>
              <a:t>.85</a:t>
            </a:r>
            <a:endParaRPr lang="en-US" dirty="0"/>
          </a:p>
        </p:txBody>
      </p:sp>
      <p:sp>
        <p:nvSpPr>
          <p:cNvPr id="29" name="TextBox 28"/>
          <p:cNvSpPr txBox="1"/>
          <p:nvPr/>
        </p:nvSpPr>
        <p:spPr>
          <a:xfrm>
            <a:off x="2286000" y="4932769"/>
            <a:ext cx="533400" cy="369332"/>
          </a:xfrm>
          <a:prstGeom prst="rect">
            <a:avLst/>
          </a:prstGeom>
          <a:noFill/>
        </p:spPr>
        <p:txBody>
          <a:bodyPr wrap="square" rtlCol="0">
            <a:spAutoFit/>
          </a:bodyPr>
          <a:lstStyle/>
          <a:p>
            <a:pPr algn="ctr"/>
            <a:r>
              <a:rPr lang="en-US" dirty="0" smtClean="0"/>
              <a:t>.61</a:t>
            </a:r>
            <a:endParaRPr lang="en-US" dirty="0"/>
          </a:p>
        </p:txBody>
      </p:sp>
      <p:sp>
        <p:nvSpPr>
          <p:cNvPr id="31" name="TextBox 30"/>
          <p:cNvSpPr txBox="1"/>
          <p:nvPr/>
        </p:nvSpPr>
        <p:spPr>
          <a:xfrm>
            <a:off x="5638800" y="2526268"/>
            <a:ext cx="533400" cy="369332"/>
          </a:xfrm>
          <a:prstGeom prst="rect">
            <a:avLst/>
          </a:prstGeom>
          <a:noFill/>
        </p:spPr>
        <p:txBody>
          <a:bodyPr wrap="square" rtlCol="0">
            <a:spAutoFit/>
          </a:bodyPr>
          <a:lstStyle/>
          <a:p>
            <a:pPr algn="ctr"/>
            <a:r>
              <a:rPr lang="en-US" dirty="0" smtClean="0"/>
              <a:t>.51</a:t>
            </a:r>
            <a:endParaRPr lang="en-US" dirty="0"/>
          </a:p>
        </p:txBody>
      </p:sp>
      <p:sp>
        <p:nvSpPr>
          <p:cNvPr id="32" name="TextBox 31"/>
          <p:cNvSpPr txBox="1"/>
          <p:nvPr/>
        </p:nvSpPr>
        <p:spPr>
          <a:xfrm>
            <a:off x="6019800" y="3876602"/>
            <a:ext cx="533400" cy="369332"/>
          </a:xfrm>
          <a:prstGeom prst="rect">
            <a:avLst/>
          </a:prstGeom>
          <a:noFill/>
        </p:spPr>
        <p:txBody>
          <a:bodyPr wrap="square" rtlCol="0">
            <a:spAutoFit/>
          </a:bodyPr>
          <a:lstStyle/>
          <a:p>
            <a:pPr algn="ctr"/>
            <a:r>
              <a:rPr lang="en-US" dirty="0" smtClean="0"/>
              <a:t>.15</a:t>
            </a:r>
            <a:endParaRPr lang="en-US" dirty="0"/>
          </a:p>
        </p:txBody>
      </p:sp>
      <p:sp>
        <p:nvSpPr>
          <p:cNvPr id="34" name="TextBox 33"/>
          <p:cNvSpPr txBox="1"/>
          <p:nvPr/>
        </p:nvSpPr>
        <p:spPr>
          <a:xfrm>
            <a:off x="3352800" y="3331534"/>
            <a:ext cx="533400" cy="369332"/>
          </a:xfrm>
          <a:prstGeom prst="rect">
            <a:avLst/>
          </a:prstGeom>
          <a:noFill/>
        </p:spPr>
        <p:txBody>
          <a:bodyPr wrap="square" rtlCol="0">
            <a:spAutoFit/>
          </a:bodyPr>
          <a:lstStyle/>
          <a:p>
            <a:pPr algn="ctr"/>
            <a:r>
              <a:rPr lang="en-US" dirty="0" smtClean="0"/>
              <a:t>.40</a:t>
            </a:r>
            <a:endParaRPr lang="en-US" dirty="0"/>
          </a:p>
        </p:txBody>
      </p:sp>
      <p:sp>
        <p:nvSpPr>
          <p:cNvPr id="35" name="TextBox 34"/>
          <p:cNvSpPr txBox="1"/>
          <p:nvPr/>
        </p:nvSpPr>
        <p:spPr>
          <a:xfrm>
            <a:off x="4876800" y="5421868"/>
            <a:ext cx="685800" cy="369332"/>
          </a:xfrm>
          <a:prstGeom prst="rect">
            <a:avLst/>
          </a:prstGeom>
          <a:noFill/>
        </p:spPr>
        <p:txBody>
          <a:bodyPr wrap="square" rtlCol="0">
            <a:spAutoFit/>
          </a:bodyPr>
          <a:lstStyle/>
          <a:p>
            <a:pPr algn="r"/>
            <a:r>
              <a:rPr lang="en-US" dirty="0" smtClean="0"/>
              <a:t>-.22</a:t>
            </a:r>
            <a:endParaRPr lang="en-US" dirty="0"/>
          </a:p>
        </p:txBody>
      </p:sp>
      <p:sp>
        <p:nvSpPr>
          <p:cNvPr id="36" name="TextBox 35"/>
          <p:cNvSpPr txBox="1"/>
          <p:nvPr/>
        </p:nvSpPr>
        <p:spPr>
          <a:xfrm>
            <a:off x="5410200" y="4800600"/>
            <a:ext cx="685800" cy="369332"/>
          </a:xfrm>
          <a:prstGeom prst="rect">
            <a:avLst/>
          </a:prstGeom>
          <a:noFill/>
        </p:spPr>
        <p:txBody>
          <a:bodyPr wrap="square" rtlCol="0">
            <a:spAutoFit/>
          </a:bodyPr>
          <a:lstStyle/>
          <a:p>
            <a:pPr algn="r"/>
            <a:r>
              <a:rPr lang="en-US" dirty="0" smtClean="0"/>
              <a:t>-.08</a:t>
            </a:r>
            <a:endParaRPr lang="en-US" dirty="0"/>
          </a:p>
        </p:txBody>
      </p:sp>
      <p:sp>
        <p:nvSpPr>
          <p:cNvPr id="39" name="TextBox 38"/>
          <p:cNvSpPr txBox="1"/>
          <p:nvPr/>
        </p:nvSpPr>
        <p:spPr>
          <a:xfrm>
            <a:off x="6553200" y="4648200"/>
            <a:ext cx="685800" cy="369332"/>
          </a:xfrm>
          <a:prstGeom prst="rect">
            <a:avLst/>
          </a:prstGeom>
          <a:noFill/>
        </p:spPr>
        <p:txBody>
          <a:bodyPr wrap="square" rtlCol="0">
            <a:spAutoFit/>
          </a:bodyPr>
          <a:lstStyle/>
          <a:p>
            <a:pPr algn="r"/>
            <a:r>
              <a:rPr lang="en-US" dirty="0" smtClean="0"/>
              <a:t>-.34</a:t>
            </a:r>
            <a:endParaRPr lang="en-US" dirty="0"/>
          </a:p>
        </p:txBody>
      </p:sp>
      <p:sp>
        <p:nvSpPr>
          <p:cNvPr id="5" name="TextBox 4"/>
          <p:cNvSpPr txBox="1"/>
          <p:nvPr/>
        </p:nvSpPr>
        <p:spPr>
          <a:xfrm>
            <a:off x="512134" y="5983069"/>
            <a:ext cx="4914900" cy="646331"/>
          </a:xfrm>
          <a:prstGeom prst="rect">
            <a:avLst/>
          </a:prstGeom>
          <a:noFill/>
        </p:spPr>
        <p:txBody>
          <a:bodyPr wrap="square" rtlCol="0">
            <a:spAutoFit/>
          </a:bodyPr>
          <a:lstStyle/>
          <a:p>
            <a:r>
              <a:rPr lang="en-US" sz="1600" i="1" dirty="0" smtClean="0">
                <a:sym typeface="Symbol" panose="05050102010706020507" pitchFamily="18" charset="2"/>
              </a:rPr>
              <a:t></a:t>
            </a:r>
            <a:r>
              <a:rPr lang="en-US" sz="1600" i="1" baseline="30000" dirty="0" smtClean="0"/>
              <a:t>2</a:t>
            </a:r>
            <a:r>
              <a:rPr lang="en-US" sz="1600" dirty="0" smtClean="0"/>
              <a:t>(5) = 13.48, </a:t>
            </a:r>
            <a:r>
              <a:rPr lang="en-US" sz="1600" i="1" dirty="0" smtClean="0"/>
              <a:t>p</a:t>
            </a:r>
            <a:r>
              <a:rPr lang="en-US" sz="1600" dirty="0" smtClean="0"/>
              <a:t> = .019, CFI = .97, NFI = .96, RMSEA = .09</a:t>
            </a:r>
          </a:p>
          <a:p>
            <a:endParaRPr lang="en-US" sz="400" dirty="0" smtClean="0"/>
          </a:p>
          <a:p>
            <a:r>
              <a:rPr lang="en-US" sz="1600" dirty="0" err="1" smtClean="0"/>
              <a:t>Listwise</a:t>
            </a:r>
            <a:r>
              <a:rPr lang="en-US" sz="1600" dirty="0" smtClean="0"/>
              <a:t> </a:t>
            </a:r>
            <a:r>
              <a:rPr lang="en-US" sz="1600" i="1" dirty="0" smtClean="0"/>
              <a:t>N</a:t>
            </a:r>
            <a:r>
              <a:rPr lang="en-US" sz="1600" dirty="0" smtClean="0"/>
              <a:t> = 200</a:t>
            </a:r>
            <a:endParaRPr lang="en-US" sz="1600" dirty="0"/>
          </a:p>
        </p:txBody>
      </p:sp>
      <p:cxnSp>
        <p:nvCxnSpPr>
          <p:cNvPr id="18" name="Straight Connector 17"/>
          <p:cNvCxnSpPr/>
          <p:nvPr/>
        </p:nvCxnSpPr>
        <p:spPr>
          <a:xfrm>
            <a:off x="2086705" y="6455734"/>
            <a:ext cx="457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90800" y="6269666"/>
            <a:ext cx="1430897" cy="338554"/>
          </a:xfrm>
          <a:prstGeom prst="rect">
            <a:avLst/>
          </a:prstGeom>
          <a:noFill/>
        </p:spPr>
        <p:txBody>
          <a:bodyPr wrap="square" rtlCol="0">
            <a:spAutoFit/>
          </a:bodyPr>
          <a:lstStyle/>
          <a:p>
            <a:r>
              <a:rPr lang="en-US" sz="1600" i="1" dirty="0" smtClean="0"/>
              <a:t>p</a:t>
            </a:r>
            <a:r>
              <a:rPr lang="en-US" sz="1600" dirty="0" smtClean="0"/>
              <a:t> &gt; .05</a:t>
            </a:r>
            <a:endParaRPr lang="en-US" sz="1600" dirty="0"/>
          </a:p>
        </p:txBody>
      </p:sp>
    </p:spTree>
    <p:extLst>
      <p:ext uri="{BB962C8B-B14F-4D97-AF65-F5344CB8AC3E}">
        <p14:creationId xmlns:p14="http://schemas.microsoft.com/office/powerpoint/2010/main" val="217803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smtClean="0">
                <a:solidFill>
                  <a:srgbClr val="646464"/>
                </a:solidFill>
                <a:latin typeface="+mj-lt"/>
                <a:ea typeface="+mj-ea"/>
                <a:cs typeface="+mj-cs"/>
              </a:rPr>
              <a:t>RE-ANALYSIS </a:t>
            </a:r>
            <a:r>
              <a:rPr lang="en-US" sz="4000" b="1" dirty="0" smtClean="0">
                <a:solidFill>
                  <a:srgbClr val="646464"/>
                </a:solidFill>
                <a:latin typeface="+mj-lt"/>
                <a:ea typeface="+mj-ea"/>
                <a:cs typeface="+mj-cs"/>
              </a:rPr>
              <a:t>OF STUDY 2</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7" name="TextBox 6"/>
          <p:cNvSpPr txBox="1"/>
          <p:nvPr/>
        </p:nvSpPr>
        <p:spPr>
          <a:xfrm>
            <a:off x="6858000" y="3194274"/>
            <a:ext cx="1752600" cy="646331"/>
          </a:xfrm>
          <a:prstGeom prst="rect">
            <a:avLst/>
          </a:prstGeom>
          <a:noFill/>
          <a:ln w="19050">
            <a:solidFill>
              <a:schemeClr val="tx1">
                <a:lumMod val="75000"/>
                <a:lumOff val="25000"/>
              </a:schemeClr>
            </a:solidFill>
          </a:ln>
        </p:spPr>
        <p:txBody>
          <a:bodyPr wrap="square" rtlCol="0">
            <a:spAutoFit/>
          </a:bodyPr>
          <a:lstStyle/>
          <a:p>
            <a:pPr algn="ctr"/>
            <a:r>
              <a:rPr lang="en-US" dirty="0" smtClean="0"/>
              <a:t>Chess Skill            Rating</a:t>
            </a:r>
            <a:endParaRPr lang="en-US" dirty="0"/>
          </a:p>
        </p:txBody>
      </p:sp>
      <p:sp>
        <p:nvSpPr>
          <p:cNvPr id="8" name="TextBox 7"/>
          <p:cNvSpPr txBox="1"/>
          <p:nvPr/>
        </p:nvSpPr>
        <p:spPr>
          <a:xfrm>
            <a:off x="5943600" y="5754469"/>
            <a:ext cx="1752600" cy="646331"/>
          </a:xfrm>
          <a:prstGeom prst="rect">
            <a:avLst/>
          </a:prstGeom>
          <a:noFill/>
          <a:ln w="19050">
            <a:solidFill>
              <a:schemeClr val="tx1">
                <a:lumMod val="75000"/>
                <a:lumOff val="25000"/>
              </a:schemeClr>
            </a:solidFill>
          </a:ln>
        </p:spPr>
        <p:txBody>
          <a:bodyPr wrap="square" rtlCol="0">
            <a:spAutoFit/>
          </a:bodyPr>
          <a:lstStyle/>
          <a:p>
            <a:pPr algn="ctr"/>
            <a:r>
              <a:rPr lang="en-US" dirty="0" smtClean="0"/>
              <a:t>Serious     Starting Age</a:t>
            </a:r>
            <a:endParaRPr lang="en-US" dirty="0"/>
          </a:p>
        </p:txBody>
      </p:sp>
      <p:sp>
        <p:nvSpPr>
          <p:cNvPr id="4" name="Oval 3"/>
          <p:cNvSpPr/>
          <p:nvPr/>
        </p:nvSpPr>
        <p:spPr>
          <a:xfrm>
            <a:off x="3010786" y="1760170"/>
            <a:ext cx="1676400" cy="12954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010786" y="3980603"/>
            <a:ext cx="1676400" cy="1295400"/>
          </a:xfrm>
          <a:prstGeom prst="ellipse">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4" idx="6"/>
          </p:cNvCxnSpPr>
          <p:nvPr/>
        </p:nvCxnSpPr>
        <p:spPr>
          <a:xfrm>
            <a:off x="4687186" y="2407870"/>
            <a:ext cx="2170814" cy="1056405"/>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6"/>
          </p:cNvCxnSpPr>
          <p:nvPr/>
        </p:nvCxnSpPr>
        <p:spPr>
          <a:xfrm flipV="1">
            <a:off x="4687186" y="3570606"/>
            <a:ext cx="2170814" cy="1057697"/>
          </a:xfrm>
          <a:prstGeom prst="straightConnector1">
            <a:avLst/>
          </a:prstGeom>
          <a:ln w="19050">
            <a:solidFill>
              <a:schemeClr val="tx1">
                <a:lumMod val="75000"/>
                <a:lumOff val="2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09600" y="4021346"/>
            <a:ext cx="1297173"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Years Private Lessons</a:t>
            </a:r>
            <a:endParaRPr lang="en-US" sz="1400" dirty="0">
              <a:solidFill>
                <a:schemeClr val="tx1">
                  <a:lumMod val="75000"/>
                  <a:lumOff val="25000"/>
                </a:schemeClr>
              </a:solidFill>
            </a:endParaRPr>
          </a:p>
        </p:txBody>
      </p:sp>
      <p:sp>
        <p:nvSpPr>
          <p:cNvPr id="26" name="TextBox 25"/>
          <p:cNvSpPr txBox="1"/>
          <p:nvPr/>
        </p:nvSpPr>
        <p:spPr>
          <a:xfrm>
            <a:off x="609600" y="4970245"/>
            <a:ext cx="1298946"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Years Group Lessons</a:t>
            </a:r>
            <a:endParaRPr lang="en-US" sz="1400" dirty="0">
              <a:solidFill>
                <a:schemeClr val="tx1">
                  <a:lumMod val="75000"/>
                  <a:lumOff val="25000"/>
                </a:schemeClr>
              </a:solidFill>
            </a:endParaRPr>
          </a:p>
        </p:txBody>
      </p:sp>
      <p:cxnSp>
        <p:nvCxnSpPr>
          <p:cNvPr id="30" name="Straight Arrow Connector 29"/>
          <p:cNvCxnSpPr>
            <a:stCxn id="10" idx="2"/>
            <a:endCxn id="25" idx="3"/>
          </p:cNvCxnSpPr>
          <p:nvPr/>
        </p:nvCxnSpPr>
        <p:spPr>
          <a:xfrm flipH="1" flipV="1">
            <a:off x="1906773" y="4282956"/>
            <a:ext cx="1104013" cy="345347"/>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 idx="2"/>
            <a:endCxn id="26" idx="3"/>
          </p:cNvCxnSpPr>
          <p:nvPr/>
        </p:nvCxnSpPr>
        <p:spPr>
          <a:xfrm flipH="1">
            <a:off x="1908546" y="4628303"/>
            <a:ext cx="1102240" cy="603552"/>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4" idx="2"/>
          </p:cNvCxnSpPr>
          <p:nvPr/>
        </p:nvCxnSpPr>
        <p:spPr>
          <a:xfrm flipH="1" flipV="1">
            <a:off x="1905000" y="1938010"/>
            <a:ext cx="1105786" cy="469860"/>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 idx="2"/>
          </p:cNvCxnSpPr>
          <p:nvPr/>
        </p:nvCxnSpPr>
        <p:spPr>
          <a:xfrm flipH="1">
            <a:off x="1906773" y="2407870"/>
            <a:ext cx="1104013" cy="479039"/>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8" idx="0"/>
            <a:endCxn id="7" idx="2"/>
          </p:cNvCxnSpPr>
          <p:nvPr/>
        </p:nvCxnSpPr>
        <p:spPr>
          <a:xfrm flipV="1">
            <a:off x="6819900" y="3840605"/>
            <a:ext cx="914400" cy="1913864"/>
          </a:xfrm>
          <a:prstGeom prst="straightConnector1">
            <a:avLst/>
          </a:prstGeom>
          <a:ln w="19050">
            <a:solidFill>
              <a:schemeClr val="tx1">
                <a:lumMod val="75000"/>
                <a:lumOff val="2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8" idx="0"/>
            <a:endCxn id="4" idx="5"/>
          </p:cNvCxnSpPr>
          <p:nvPr/>
        </p:nvCxnSpPr>
        <p:spPr>
          <a:xfrm flipH="1" flipV="1">
            <a:off x="4441683" y="2865863"/>
            <a:ext cx="2378217" cy="2888606"/>
          </a:xfrm>
          <a:prstGeom prst="straightConnector1">
            <a:avLst/>
          </a:prstGeom>
          <a:ln w="19050">
            <a:solidFill>
              <a:schemeClr val="tx1">
                <a:lumMod val="75000"/>
                <a:lumOff val="25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8" idx="0"/>
            <a:endCxn id="10" idx="5"/>
          </p:cNvCxnSpPr>
          <p:nvPr/>
        </p:nvCxnSpPr>
        <p:spPr>
          <a:xfrm flipH="1" flipV="1">
            <a:off x="4441683" y="5086296"/>
            <a:ext cx="2378217" cy="668173"/>
          </a:xfrm>
          <a:prstGeom prst="straightConnector1">
            <a:avLst/>
          </a:prstGeom>
          <a:ln w="19050">
            <a:solidFill>
              <a:schemeClr val="tx1">
                <a:lumMod val="75000"/>
                <a:lumOff val="2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0" idx="0"/>
            <a:endCxn id="4" idx="4"/>
          </p:cNvCxnSpPr>
          <p:nvPr/>
        </p:nvCxnSpPr>
        <p:spPr>
          <a:xfrm flipV="1">
            <a:off x="3848986" y="3055570"/>
            <a:ext cx="0" cy="925033"/>
          </a:xfrm>
          <a:prstGeom prst="straightConnector1">
            <a:avLst/>
          </a:prstGeom>
          <a:ln w="19050">
            <a:solidFill>
              <a:schemeClr val="tx1">
                <a:lumMod val="75000"/>
                <a:lumOff val="2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86000" y="1796167"/>
            <a:ext cx="533400" cy="369332"/>
          </a:xfrm>
          <a:prstGeom prst="rect">
            <a:avLst/>
          </a:prstGeom>
          <a:noFill/>
        </p:spPr>
        <p:txBody>
          <a:bodyPr wrap="square" rtlCol="0">
            <a:spAutoFit/>
          </a:bodyPr>
          <a:lstStyle/>
          <a:p>
            <a:pPr algn="ctr"/>
            <a:r>
              <a:rPr lang="en-US" dirty="0" smtClean="0"/>
              <a:t>.91</a:t>
            </a:r>
            <a:endParaRPr lang="en-US" dirty="0"/>
          </a:p>
        </p:txBody>
      </p:sp>
      <p:sp>
        <p:nvSpPr>
          <p:cNvPr id="27" name="TextBox 26"/>
          <p:cNvSpPr txBox="1"/>
          <p:nvPr/>
        </p:nvSpPr>
        <p:spPr>
          <a:xfrm>
            <a:off x="2286000" y="2634367"/>
            <a:ext cx="533400" cy="369332"/>
          </a:xfrm>
          <a:prstGeom prst="rect">
            <a:avLst/>
          </a:prstGeom>
          <a:noFill/>
        </p:spPr>
        <p:txBody>
          <a:bodyPr wrap="square" rtlCol="0">
            <a:spAutoFit/>
          </a:bodyPr>
          <a:lstStyle/>
          <a:p>
            <a:pPr algn="ctr"/>
            <a:r>
              <a:rPr lang="en-US" dirty="0" smtClean="0"/>
              <a:t>.52</a:t>
            </a:r>
            <a:endParaRPr lang="en-US" dirty="0"/>
          </a:p>
        </p:txBody>
      </p:sp>
      <p:sp>
        <p:nvSpPr>
          <p:cNvPr id="28" name="TextBox 27"/>
          <p:cNvSpPr txBox="1"/>
          <p:nvPr/>
        </p:nvSpPr>
        <p:spPr>
          <a:xfrm>
            <a:off x="2286000" y="4094569"/>
            <a:ext cx="533400" cy="369332"/>
          </a:xfrm>
          <a:prstGeom prst="rect">
            <a:avLst/>
          </a:prstGeom>
          <a:noFill/>
        </p:spPr>
        <p:txBody>
          <a:bodyPr wrap="square" rtlCol="0">
            <a:spAutoFit/>
          </a:bodyPr>
          <a:lstStyle/>
          <a:p>
            <a:pPr algn="ctr"/>
            <a:r>
              <a:rPr lang="en-US" dirty="0" smtClean="0"/>
              <a:t>.37</a:t>
            </a:r>
            <a:endParaRPr lang="en-US" dirty="0"/>
          </a:p>
        </p:txBody>
      </p:sp>
      <p:sp>
        <p:nvSpPr>
          <p:cNvPr id="29" name="TextBox 28"/>
          <p:cNvSpPr txBox="1"/>
          <p:nvPr/>
        </p:nvSpPr>
        <p:spPr>
          <a:xfrm>
            <a:off x="2286000" y="4932769"/>
            <a:ext cx="533400" cy="369332"/>
          </a:xfrm>
          <a:prstGeom prst="rect">
            <a:avLst/>
          </a:prstGeom>
          <a:noFill/>
        </p:spPr>
        <p:txBody>
          <a:bodyPr wrap="square" rtlCol="0">
            <a:spAutoFit/>
          </a:bodyPr>
          <a:lstStyle/>
          <a:p>
            <a:pPr algn="ctr"/>
            <a:r>
              <a:rPr lang="en-US" dirty="0" smtClean="0"/>
              <a:t>.65</a:t>
            </a:r>
            <a:endParaRPr lang="en-US" dirty="0"/>
          </a:p>
        </p:txBody>
      </p:sp>
      <p:sp>
        <p:nvSpPr>
          <p:cNvPr id="31" name="TextBox 30"/>
          <p:cNvSpPr txBox="1"/>
          <p:nvPr/>
        </p:nvSpPr>
        <p:spPr>
          <a:xfrm>
            <a:off x="5638800" y="2526268"/>
            <a:ext cx="533400" cy="369332"/>
          </a:xfrm>
          <a:prstGeom prst="rect">
            <a:avLst/>
          </a:prstGeom>
          <a:noFill/>
        </p:spPr>
        <p:txBody>
          <a:bodyPr wrap="square" rtlCol="0">
            <a:spAutoFit/>
          </a:bodyPr>
          <a:lstStyle/>
          <a:p>
            <a:pPr algn="ctr"/>
            <a:r>
              <a:rPr lang="en-US" dirty="0" smtClean="0"/>
              <a:t>.46</a:t>
            </a:r>
            <a:endParaRPr lang="en-US" dirty="0"/>
          </a:p>
        </p:txBody>
      </p:sp>
      <p:sp>
        <p:nvSpPr>
          <p:cNvPr id="32" name="TextBox 31"/>
          <p:cNvSpPr txBox="1"/>
          <p:nvPr/>
        </p:nvSpPr>
        <p:spPr>
          <a:xfrm>
            <a:off x="6019800" y="3876602"/>
            <a:ext cx="533400" cy="369332"/>
          </a:xfrm>
          <a:prstGeom prst="rect">
            <a:avLst/>
          </a:prstGeom>
          <a:noFill/>
        </p:spPr>
        <p:txBody>
          <a:bodyPr wrap="square" rtlCol="0">
            <a:spAutoFit/>
          </a:bodyPr>
          <a:lstStyle/>
          <a:p>
            <a:pPr algn="ctr"/>
            <a:r>
              <a:rPr lang="en-US" dirty="0" smtClean="0"/>
              <a:t>.24</a:t>
            </a:r>
            <a:endParaRPr lang="en-US" dirty="0"/>
          </a:p>
        </p:txBody>
      </p:sp>
      <p:sp>
        <p:nvSpPr>
          <p:cNvPr id="34" name="TextBox 33"/>
          <p:cNvSpPr txBox="1"/>
          <p:nvPr/>
        </p:nvSpPr>
        <p:spPr>
          <a:xfrm>
            <a:off x="3352800" y="3331534"/>
            <a:ext cx="533400" cy="369332"/>
          </a:xfrm>
          <a:prstGeom prst="rect">
            <a:avLst/>
          </a:prstGeom>
          <a:noFill/>
        </p:spPr>
        <p:txBody>
          <a:bodyPr wrap="square" rtlCol="0">
            <a:spAutoFit/>
          </a:bodyPr>
          <a:lstStyle/>
          <a:p>
            <a:pPr algn="ctr"/>
            <a:r>
              <a:rPr lang="en-US" dirty="0" smtClean="0"/>
              <a:t>.24</a:t>
            </a:r>
            <a:endParaRPr lang="en-US" dirty="0"/>
          </a:p>
        </p:txBody>
      </p:sp>
      <p:sp>
        <p:nvSpPr>
          <p:cNvPr id="35" name="TextBox 34"/>
          <p:cNvSpPr txBox="1"/>
          <p:nvPr/>
        </p:nvSpPr>
        <p:spPr>
          <a:xfrm>
            <a:off x="4876800" y="5421868"/>
            <a:ext cx="685800" cy="369332"/>
          </a:xfrm>
          <a:prstGeom prst="rect">
            <a:avLst/>
          </a:prstGeom>
          <a:noFill/>
        </p:spPr>
        <p:txBody>
          <a:bodyPr wrap="square" rtlCol="0">
            <a:spAutoFit/>
          </a:bodyPr>
          <a:lstStyle/>
          <a:p>
            <a:pPr algn="r"/>
            <a:r>
              <a:rPr lang="en-US" dirty="0" smtClean="0"/>
              <a:t>-.45</a:t>
            </a:r>
            <a:endParaRPr lang="en-US" dirty="0"/>
          </a:p>
        </p:txBody>
      </p:sp>
      <p:sp>
        <p:nvSpPr>
          <p:cNvPr id="36" name="TextBox 35"/>
          <p:cNvSpPr txBox="1"/>
          <p:nvPr/>
        </p:nvSpPr>
        <p:spPr>
          <a:xfrm>
            <a:off x="5410200" y="4800600"/>
            <a:ext cx="685800" cy="369332"/>
          </a:xfrm>
          <a:prstGeom prst="rect">
            <a:avLst/>
          </a:prstGeom>
          <a:noFill/>
        </p:spPr>
        <p:txBody>
          <a:bodyPr wrap="square" rtlCol="0">
            <a:spAutoFit/>
          </a:bodyPr>
          <a:lstStyle/>
          <a:p>
            <a:pPr algn="r"/>
            <a:r>
              <a:rPr lang="en-US" dirty="0" smtClean="0"/>
              <a:t>-.07</a:t>
            </a:r>
            <a:endParaRPr lang="en-US" dirty="0"/>
          </a:p>
        </p:txBody>
      </p:sp>
      <p:sp>
        <p:nvSpPr>
          <p:cNvPr id="39" name="TextBox 38"/>
          <p:cNvSpPr txBox="1"/>
          <p:nvPr/>
        </p:nvSpPr>
        <p:spPr>
          <a:xfrm>
            <a:off x="6553200" y="4648200"/>
            <a:ext cx="685800" cy="369332"/>
          </a:xfrm>
          <a:prstGeom prst="rect">
            <a:avLst/>
          </a:prstGeom>
          <a:noFill/>
        </p:spPr>
        <p:txBody>
          <a:bodyPr wrap="square" rtlCol="0">
            <a:spAutoFit/>
          </a:bodyPr>
          <a:lstStyle/>
          <a:p>
            <a:pPr algn="r"/>
            <a:r>
              <a:rPr lang="en-US" dirty="0" smtClean="0"/>
              <a:t>-.16</a:t>
            </a:r>
            <a:endParaRPr lang="en-US" dirty="0"/>
          </a:p>
        </p:txBody>
      </p:sp>
      <p:sp>
        <p:nvSpPr>
          <p:cNvPr id="40" name="TextBox 39"/>
          <p:cNvSpPr txBox="1"/>
          <p:nvPr/>
        </p:nvSpPr>
        <p:spPr>
          <a:xfrm>
            <a:off x="6629400" y="2401669"/>
            <a:ext cx="2209800" cy="646331"/>
          </a:xfrm>
          <a:prstGeom prst="rect">
            <a:avLst/>
          </a:prstGeom>
          <a:noFill/>
        </p:spPr>
        <p:txBody>
          <a:bodyPr wrap="square" rtlCol="0">
            <a:spAutoFit/>
          </a:bodyPr>
          <a:lstStyle/>
          <a:p>
            <a:pPr algn="ctr"/>
            <a:r>
              <a:rPr lang="en-US" b="1" dirty="0" smtClean="0">
                <a:solidFill>
                  <a:srgbClr val="02986F"/>
                </a:solidFill>
              </a:rPr>
              <a:t>Variance Explained =          38.8%</a:t>
            </a:r>
            <a:endParaRPr lang="en-US" b="1" dirty="0">
              <a:solidFill>
                <a:srgbClr val="02986F"/>
              </a:solidFill>
            </a:endParaRPr>
          </a:p>
        </p:txBody>
      </p:sp>
      <p:sp>
        <p:nvSpPr>
          <p:cNvPr id="41" name="TextBox 40"/>
          <p:cNvSpPr txBox="1"/>
          <p:nvPr/>
        </p:nvSpPr>
        <p:spPr>
          <a:xfrm>
            <a:off x="2971800" y="2084704"/>
            <a:ext cx="1752600" cy="646331"/>
          </a:xfrm>
          <a:prstGeom prst="rect">
            <a:avLst/>
          </a:prstGeom>
          <a:noFill/>
        </p:spPr>
        <p:txBody>
          <a:bodyPr wrap="square" rtlCol="0">
            <a:spAutoFit/>
          </a:bodyPr>
          <a:lstStyle/>
          <a:p>
            <a:pPr algn="ctr"/>
            <a:r>
              <a:rPr lang="en-US" dirty="0" smtClean="0"/>
              <a:t>Serious Chess Activity</a:t>
            </a:r>
            <a:endParaRPr lang="en-US" dirty="0"/>
          </a:p>
        </p:txBody>
      </p:sp>
      <p:sp>
        <p:nvSpPr>
          <p:cNvPr id="42" name="TextBox 41"/>
          <p:cNvSpPr txBox="1"/>
          <p:nvPr/>
        </p:nvSpPr>
        <p:spPr>
          <a:xfrm>
            <a:off x="2971800" y="4305137"/>
            <a:ext cx="1752600" cy="646331"/>
          </a:xfrm>
          <a:prstGeom prst="rect">
            <a:avLst/>
          </a:prstGeom>
          <a:noFill/>
        </p:spPr>
        <p:txBody>
          <a:bodyPr wrap="square" rtlCol="0">
            <a:spAutoFit/>
          </a:bodyPr>
          <a:lstStyle/>
          <a:p>
            <a:pPr algn="ctr"/>
            <a:r>
              <a:rPr lang="en-US" dirty="0" smtClean="0"/>
              <a:t>Chess Instruction</a:t>
            </a:r>
            <a:endParaRPr lang="en-US" dirty="0"/>
          </a:p>
        </p:txBody>
      </p:sp>
      <p:sp>
        <p:nvSpPr>
          <p:cNvPr id="43" name="TextBox 42"/>
          <p:cNvSpPr txBox="1"/>
          <p:nvPr/>
        </p:nvSpPr>
        <p:spPr>
          <a:xfrm>
            <a:off x="512134" y="5987901"/>
            <a:ext cx="4914900" cy="646331"/>
          </a:xfrm>
          <a:prstGeom prst="rect">
            <a:avLst/>
          </a:prstGeom>
          <a:noFill/>
        </p:spPr>
        <p:txBody>
          <a:bodyPr wrap="square" rtlCol="0">
            <a:spAutoFit/>
          </a:bodyPr>
          <a:lstStyle/>
          <a:p>
            <a:r>
              <a:rPr lang="en-US" sz="1600" i="1" dirty="0" smtClean="0">
                <a:sym typeface="Symbol" panose="05050102010706020507" pitchFamily="18" charset="2"/>
              </a:rPr>
              <a:t></a:t>
            </a:r>
            <a:r>
              <a:rPr lang="en-US" sz="1600" i="1" baseline="30000" dirty="0" smtClean="0"/>
              <a:t>2</a:t>
            </a:r>
            <a:r>
              <a:rPr lang="en-US" sz="1600" dirty="0" smtClean="0"/>
              <a:t>(5) = 7.99, </a:t>
            </a:r>
            <a:r>
              <a:rPr lang="en-US" sz="1600" i="1" dirty="0" smtClean="0"/>
              <a:t>p</a:t>
            </a:r>
            <a:r>
              <a:rPr lang="en-US" sz="1600" dirty="0" smtClean="0"/>
              <a:t> = .16, CFI = .98, NFI = .94, RMSEA = .06</a:t>
            </a:r>
          </a:p>
          <a:p>
            <a:endParaRPr lang="en-US" sz="400" dirty="0" smtClean="0"/>
          </a:p>
          <a:p>
            <a:r>
              <a:rPr lang="en-US" sz="1600" dirty="0" err="1" smtClean="0"/>
              <a:t>Listwise</a:t>
            </a:r>
            <a:r>
              <a:rPr lang="en-US" sz="1600" dirty="0" smtClean="0"/>
              <a:t> </a:t>
            </a:r>
            <a:r>
              <a:rPr lang="en-US" sz="1600" i="1" dirty="0" smtClean="0"/>
              <a:t>N</a:t>
            </a:r>
            <a:r>
              <a:rPr lang="en-US" sz="1600" dirty="0" smtClean="0"/>
              <a:t> = 164</a:t>
            </a:r>
            <a:endParaRPr lang="en-US" sz="1600" dirty="0"/>
          </a:p>
        </p:txBody>
      </p:sp>
      <p:sp>
        <p:nvSpPr>
          <p:cNvPr id="44" name="TextBox 43"/>
          <p:cNvSpPr txBox="1"/>
          <p:nvPr/>
        </p:nvSpPr>
        <p:spPr>
          <a:xfrm>
            <a:off x="609600" y="1676400"/>
            <a:ext cx="1295400"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Log Total Hrs. Serious Study</a:t>
            </a:r>
            <a:endParaRPr lang="en-US" sz="1400" dirty="0">
              <a:solidFill>
                <a:schemeClr val="tx1">
                  <a:lumMod val="75000"/>
                  <a:lumOff val="25000"/>
                </a:schemeClr>
              </a:solidFill>
            </a:endParaRPr>
          </a:p>
        </p:txBody>
      </p:sp>
      <p:sp>
        <p:nvSpPr>
          <p:cNvPr id="46" name="TextBox 45"/>
          <p:cNvSpPr txBox="1"/>
          <p:nvPr/>
        </p:nvSpPr>
        <p:spPr>
          <a:xfrm>
            <a:off x="609600" y="2625299"/>
            <a:ext cx="1297173" cy="523220"/>
          </a:xfrm>
          <a:prstGeom prst="rect">
            <a:avLst/>
          </a:prstGeom>
          <a:noFill/>
          <a:ln w="19050">
            <a:solidFill>
              <a:schemeClr val="tx1">
                <a:lumMod val="75000"/>
                <a:lumOff val="25000"/>
              </a:schemeClr>
            </a:solidFill>
          </a:ln>
        </p:spPr>
        <p:txBody>
          <a:bodyPr wrap="square" rtlCol="0">
            <a:spAutoFit/>
          </a:bodyPr>
          <a:lstStyle/>
          <a:p>
            <a:pPr algn="ctr"/>
            <a:r>
              <a:rPr lang="en-US" sz="1400" dirty="0" smtClean="0">
                <a:solidFill>
                  <a:schemeClr val="tx1">
                    <a:lumMod val="75000"/>
                    <a:lumOff val="25000"/>
                  </a:schemeClr>
                </a:solidFill>
              </a:rPr>
              <a:t>Log Total Hrs. </a:t>
            </a:r>
            <a:r>
              <a:rPr lang="en-US" sz="1400" dirty="0" err="1" smtClean="0">
                <a:solidFill>
                  <a:schemeClr val="tx1">
                    <a:lumMod val="75000"/>
                    <a:lumOff val="25000"/>
                  </a:schemeClr>
                </a:solidFill>
              </a:rPr>
              <a:t>Tourn</a:t>
            </a:r>
            <a:r>
              <a:rPr lang="en-US" sz="1400" dirty="0" smtClean="0">
                <a:solidFill>
                  <a:schemeClr val="tx1">
                    <a:lumMod val="75000"/>
                    <a:lumOff val="25000"/>
                  </a:schemeClr>
                </a:solidFill>
              </a:rPr>
              <a:t>. Play</a:t>
            </a:r>
            <a:endParaRPr lang="en-US" sz="1400" dirty="0">
              <a:solidFill>
                <a:schemeClr val="tx1">
                  <a:lumMod val="75000"/>
                  <a:lumOff val="25000"/>
                </a:schemeClr>
              </a:solidFill>
            </a:endParaRPr>
          </a:p>
        </p:txBody>
      </p:sp>
      <p:cxnSp>
        <p:nvCxnSpPr>
          <p:cNvPr id="47" name="Straight Connector 46"/>
          <p:cNvCxnSpPr/>
          <p:nvPr/>
        </p:nvCxnSpPr>
        <p:spPr>
          <a:xfrm>
            <a:off x="2086705" y="6455734"/>
            <a:ext cx="4572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590800" y="6269666"/>
            <a:ext cx="1430897" cy="338554"/>
          </a:xfrm>
          <a:prstGeom prst="rect">
            <a:avLst/>
          </a:prstGeom>
          <a:noFill/>
        </p:spPr>
        <p:txBody>
          <a:bodyPr wrap="square" rtlCol="0">
            <a:spAutoFit/>
          </a:bodyPr>
          <a:lstStyle/>
          <a:p>
            <a:r>
              <a:rPr lang="en-US" sz="1600" i="1" dirty="0" smtClean="0"/>
              <a:t>p</a:t>
            </a:r>
            <a:r>
              <a:rPr lang="en-US" sz="1600" dirty="0" smtClean="0"/>
              <a:t> &gt; .05</a:t>
            </a:r>
            <a:endParaRPr lang="en-US" sz="1600" dirty="0"/>
          </a:p>
        </p:txBody>
      </p:sp>
    </p:spTree>
    <p:extLst>
      <p:ext uri="{BB962C8B-B14F-4D97-AF65-F5344CB8AC3E}">
        <p14:creationId xmlns:p14="http://schemas.microsoft.com/office/powerpoint/2010/main" val="14511976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262033094"/>
              </p:ext>
            </p:extLst>
          </p:nvPr>
        </p:nvGraphicFramePr>
        <p:xfrm>
          <a:off x="152400" y="1681716"/>
          <a:ext cx="4572000" cy="384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259623527"/>
              </p:ext>
            </p:extLst>
          </p:nvPr>
        </p:nvGraphicFramePr>
        <p:xfrm>
          <a:off x="4552507" y="1676400"/>
          <a:ext cx="4572000"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SUMMARY</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Rectangle 1"/>
          <p:cNvSpPr/>
          <p:nvPr/>
        </p:nvSpPr>
        <p:spPr>
          <a:xfrm>
            <a:off x="3581400" y="5858537"/>
            <a:ext cx="228600" cy="228600"/>
          </a:xfrm>
          <a:prstGeom prst="rect">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581400" y="6239537"/>
            <a:ext cx="228600" cy="22860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0000" y="5791200"/>
            <a:ext cx="2209800" cy="369332"/>
          </a:xfrm>
          <a:prstGeom prst="rect">
            <a:avLst/>
          </a:prstGeom>
          <a:noFill/>
        </p:spPr>
        <p:txBody>
          <a:bodyPr wrap="square" rtlCol="0">
            <a:spAutoFit/>
          </a:bodyPr>
          <a:lstStyle/>
          <a:p>
            <a:r>
              <a:rPr lang="en-US" dirty="0" smtClean="0"/>
              <a:t>Chess Background</a:t>
            </a:r>
            <a:endParaRPr lang="en-US" dirty="0"/>
          </a:p>
        </p:txBody>
      </p:sp>
      <p:sp>
        <p:nvSpPr>
          <p:cNvPr id="14" name="TextBox 13"/>
          <p:cNvSpPr txBox="1"/>
          <p:nvPr/>
        </p:nvSpPr>
        <p:spPr>
          <a:xfrm>
            <a:off x="3810000" y="6185638"/>
            <a:ext cx="2895600" cy="369332"/>
          </a:xfrm>
          <a:prstGeom prst="rect">
            <a:avLst/>
          </a:prstGeom>
          <a:noFill/>
        </p:spPr>
        <p:txBody>
          <a:bodyPr wrap="square" rtlCol="0">
            <a:spAutoFit/>
          </a:bodyPr>
          <a:lstStyle/>
          <a:p>
            <a:r>
              <a:rPr lang="en-US" dirty="0" smtClean="0"/>
              <a:t>Other</a:t>
            </a:r>
            <a:endParaRPr lang="en-US" dirty="0"/>
          </a:p>
        </p:txBody>
      </p:sp>
    </p:spTree>
    <p:extLst>
      <p:ext uri="{BB962C8B-B14F-4D97-AF65-F5344CB8AC3E}">
        <p14:creationId xmlns:p14="http://schemas.microsoft.com/office/powerpoint/2010/main" val="2147768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ach Hambrick\AppData\Local\Microsoft\Windows\Temporary Internet Files\Content.IE5\AR15BNGQ\creativity_by_waterpolo218-d5ql82x.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2603189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ach Hambrick\AppData\Local\Microsoft\Windows\Temporary Internet Files\Content.IE5\AR15BNGQ\creativity_by_waterpolo218-d5ql82x.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extBox 1"/>
          <p:cNvSpPr txBox="1"/>
          <p:nvPr/>
        </p:nvSpPr>
        <p:spPr>
          <a:xfrm>
            <a:off x="4876800" y="381000"/>
            <a:ext cx="4038600" cy="1569660"/>
          </a:xfrm>
          <a:prstGeom prst="rect">
            <a:avLst/>
          </a:prstGeom>
          <a:noFill/>
        </p:spPr>
        <p:txBody>
          <a:bodyPr wrap="square" rtlCol="0">
            <a:spAutoFit/>
          </a:bodyPr>
          <a:lstStyle/>
          <a:p>
            <a:r>
              <a:rPr lang="en-US" sz="3200" i="1" dirty="0" smtClean="0">
                <a:solidFill>
                  <a:srgbClr val="0379CF"/>
                </a:solidFill>
              </a:rPr>
              <a:t>One piece </a:t>
            </a:r>
          </a:p>
          <a:p>
            <a:r>
              <a:rPr lang="en-US" sz="3200" i="1" dirty="0" smtClean="0">
                <a:solidFill>
                  <a:schemeClr val="bg1">
                    <a:lumMod val="50000"/>
                  </a:schemeClr>
                </a:solidFill>
              </a:rPr>
              <a:t>	of a complex </a:t>
            </a:r>
          </a:p>
          <a:p>
            <a:r>
              <a:rPr lang="en-US" sz="3200" i="1" dirty="0">
                <a:solidFill>
                  <a:schemeClr val="bg1">
                    <a:lumMod val="50000"/>
                  </a:schemeClr>
                </a:solidFill>
              </a:rPr>
              <a:t>	</a:t>
            </a:r>
            <a:r>
              <a:rPr lang="en-US" sz="3200" i="1" dirty="0" smtClean="0">
                <a:solidFill>
                  <a:schemeClr val="bg1">
                    <a:lumMod val="50000"/>
                  </a:schemeClr>
                </a:solidFill>
              </a:rPr>
              <a:t>	       puzzle</a:t>
            </a:r>
            <a:endParaRPr lang="en-US" sz="3200" i="1" dirty="0">
              <a:solidFill>
                <a:schemeClr val="bg1">
                  <a:lumMod val="50000"/>
                </a:schemeClr>
              </a:solidFill>
            </a:endParaRPr>
          </a:p>
        </p:txBody>
      </p:sp>
    </p:spTree>
    <p:extLst>
      <p:ext uri="{BB962C8B-B14F-4D97-AF65-F5344CB8AC3E}">
        <p14:creationId xmlns:p14="http://schemas.microsoft.com/office/powerpoint/2010/main" val="3384181138"/>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ADVANCING THE SCIENCE OF EXPERTISE</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3" name="Rectangle 2"/>
          <p:cNvSpPr/>
          <p:nvPr/>
        </p:nvSpPr>
        <p:spPr>
          <a:xfrm>
            <a:off x="914400" y="2819400"/>
            <a:ext cx="7467600" cy="2062103"/>
          </a:xfrm>
          <a:prstGeom prst="rect">
            <a:avLst/>
          </a:prstGeom>
        </p:spPr>
        <p:txBody>
          <a:bodyPr wrap="square">
            <a:spAutoFit/>
          </a:bodyPr>
          <a:lstStyle/>
          <a:p>
            <a:pPr marL="0" lvl="1"/>
            <a:r>
              <a:rPr lang="en-US" altLang="x-none" sz="3200" dirty="0"/>
              <a:t>We need to develop </a:t>
            </a:r>
            <a:r>
              <a:rPr lang="en-US" altLang="x-none" sz="3200" b="1" dirty="0" smtClean="0">
                <a:solidFill>
                  <a:srgbClr val="006AA7"/>
                </a:solidFill>
              </a:rPr>
              <a:t>multifactorial theories </a:t>
            </a:r>
            <a:r>
              <a:rPr lang="en-US" altLang="x-none" sz="3200" dirty="0"/>
              <a:t>of expertise </a:t>
            </a:r>
            <a:r>
              <a:rPr lang="en-US" altLang="x-none" sz="3200" dirty="0" smtClean="0"/>
              <a:t>that take into account </a:t>
            </a:r>
            <a:r>
              <a:rPr lang="en-US" altLang="x-none" sz="3200" dirty="0"/>
              <a:t>as many potentially </a:t>
            </a:r>
            <a:r>
              <a:rPr lang="en-US" altLang="x-none" sz="3200" dirty="0" smtClean="0"/>
              <a:t>relevant explanatory </a:t>
            </a:r>
            <a:r>
              <a:rPr lang="en-US" altLang="x-none" sz="3200" dirty="0"/>
              <a:t>constructs as possible.</a:t>
            </a:r>
            <a:endParaRPr lang="en-US" altLang="x-none" sz="3000" dirty="0"/>
          </a:p>
        </p:txBody>
      </p:sp>
    </p:spTree>
    <p:extLst>
      <p:ext uri="{BB962C8B-B14F-4D97-AF65-F5344CB8AC3E}">
        <p14:creationId xmlns:p14="http://schemas.microsoft.com/office/powerpoint/2010/main" val="3943794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ADVANCING THE SCIENCE OF EXPERTISE</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2"/>
          <a:stretch>
            <a:fillRect/>
          </a:stretch>
        </p:blipFill>
        <p:spPr>
          <a:xfrm>
            <a:off x="1828800" y="1356263"/>
            <a:ext cx="7162800" cy="5349337"/>
          </a:xfrm>
          <a:prstGeom prst="rect">
            <a:avLst/>
          </a:prstGeom>
        </p:spPr>
      </p:pic>
      <p:sp>
        <p:nvSpPr>
          <p:cNvPr id="7" name="TextBox 6"/>
          <p:cNvSpPr txBox="1"/>
          <p:nvPr/>
        </p:nvSpPr>
        <p:spPr>
          <a:xfrm>
            <a:off x="304800" y="6019800"/>
            <a:ext cx="3352800" cy="523220"/>
          </a:xfrm>
          <a:prstGeom prst="rect">
            <a:avLst/>
          </a:prstGeom>
          <a:noFill/>
        </p:spPr>
        <p:txBody>
          <a:bodyPr wrap="square" rtlCol="0">
            <a:spAutoFit/>
          </a:bodyPr>
          <a:lstStyle/>
          <a:p>
            <a:r>
              <a:rPr lang="en-US" sz="1400" dirty="0" smtClean="0"/>
              <a:t>From Hambrick et al. (2016),                    </a:t>
            </a:r>
            <a:r>
              <a:rPr lang="en-US" sz="1400" i="1" dirty="0" smtClean="0"/>
              <a:t>Psychology of Learning and Motivation</a:t>
            </a:r>
            <a:endParaRPr lang="en-US" sz="1400" i="1" dirty="0"/>
          </a:p>
        </p:txBody>
      </p:sp>
      <p:sp>
        <p:nvSpPr>
          <p:cNvPr id="5" name="TextBox 4"/>
          <p:cNvSpPr txBox="1"/>
          <p:nvPr/>
        </p:nvSpPr>
        <p:spPr>
          <a:xfrm>
            <a:off x="228600" y="1369874"/>
            <a:ext cx="4800600" cy="1200329"/>
          </a:xfrm>
          <a:prstGeom prst="rect">
            <a:avLst/>
          </a:prstGeom>
          <a:noFill/>
        </p:spPr>
        <p:txBody>
          <a:bodyPr wrap="square" rtlCol="0">
            <a:spAutoFit/>
          </a:bodyPr>
          <a:lstStyle/>
          <a:p>
            <a:r>
              <a:rPr lang="en-US" b="1" dirty="0" smtClean="0">
                <a:solidFill>
                  <a:srgbClr val="006AA7"/>
                </a:solidFill>
              </a:rPr>
              <a:t>Instantiation of Multifactorial Gene-Environment Interaction Model, </a:t>
            </a:r>
          </a:p>
          <a:p>
            <a:r>
              <a:rPr lang="en-US" b="1" dirty="0" err="1" smtClean="0">
                <a:solidFill>
                  <a:srgbClr val="006AA7"/>
                </a:solidFill>
              </a:rPr>
              <a:t>Ullén</a:t>
            </a:r>
            <a:r>
              <a:rPr lang="en-US" b="1" dirty="0" smtClean="0">
                <a:solidFill>
                  <a:srgbClr val="006AA7"/>
                </a:solidFill>
              </a:rPr>
              <a:t>, Hambrick, &amp; </a:t>
            </a:r>
            <a:r>
              <a:rPr lang="en-US" b="1" dirty="0" err="1" smtClean="0">
                <a:solidFill>
                  <a:srgbClr val="006AA7"/>
                </a:solidFill>
              </a:rPr>
              <a:t>Mosing</a:t>
            </a:r>
            <a:r>
              <a:rPr lang="en-US" b="1" dirty="0" smtClean="0">
                <a:solidFill>
                  <a:srgbClr val="006AA7"/>
                </a:solidFill>
              </a:rPr>
              <a:t> (2015)</a:t>
            </a:r>
            <a:r>
              <a:rPr lang="en-US" b="1" dirty="0">
                <a:solidFill>
                  <a:srgbClr val="006AA7"/>
                </a:solidFill>
              </a:rPr>
              <a:t>,</a:t>
            </a:r>
            <a:endParaRPr lang="en-US" b="1" dirty="0" smtClean="0">
              <a:solidFill>
                <a:srgbClr val="006AA7"/>
              </a:solidFill>
            </a:endParaRPr>
          </a:p>
          <a:p>
            <a:r>
              <a:rPr lang="en-US" b="1" i="1" dirty="0" smtClean="0">
                <a:solidFill>
                  <a:srgbClr val="006AA7"/>
                </a:solidFill>
              </a:rPr>
              <a:t>Psychological Bulletin</a:t>
            </a:r>
            <a:endParaRPr lang="en-US" b="1" i="1" dirty="0">
              <a:solidFill>
                <a:srgbClr val="006AA7"/>
              </a:solidFill>
            </a:endParaRPr>
          </a:p>
        </p:txBody>
      </p:sp>
    </p:spTree>
    <p:extLst>
      <p:ext uri="{BB962C8B-B14F-4D97-AF65-F5344CB8AC3E}">
        <p14:creationId xmlns:p14="http://schemas.microsoft.com/office/powerpoint/2010/main" val="806639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ADVANCING THE SCIENCE OF EXPERTISE</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7"/>
          <p:cNvSpPr txBox="1">
            <a:spLocks noChangeArrowheads="1"/>
          </p:cNvSpPr>
          <p:nvPr/>
        </p:nvSpPr>
        <p:spPr bwMode="auto">
          <a:xfrm>
            <a:off x="4191000" y="2209800"/>
            <a:ext cx="4572000" cy="3724096"/>
          </a:xfrm>
          <a:prstGeom prst="rect">
            <a:avLst/>
          </a:prstGeom>
          <a:noFill/>
          <a:ln w="9525">
            <a:noFill/>
            <a:miter lim="800000"/>
            <a:headEnd/>
            <a:tailEnd/>
          </a:ln>
        </p:spPr>
        <p:txBody>
          <a:bodyPr wrap="square">
            <a:spAutoFit/>
          </a:bodyPr>
          <a:ls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a:lstStyle>
          <a:p>
            <a:pPr>
              <a:lnSpc>
                <a:spcPts val="2800"/>
              </a:lnSpc>
            </a:pPr>
            <a:r>
              <a:rPr lang="en-US" sz="1800" dirty="0" smtClean="0">
                <a:latin typeface="+mj-lt"/>
              </a:rPr>
              <a:t>[I]t is extremely likely that environmental factors, including deliberate practice, account for far more variance in performance than does innate capacity in every salient talent domain. Even so, psychology must endeavor to identify all of the significant causal factors behind exceptional performance rather than merely rest content with whatever factor happens to account for the most variance.</a:t>
            </a:r>
            <a:r>
              <a:rPr lang="en-US" sz="1800" dirty="0" smtClean="0">
                <a:latin typeface="+mj-lt"/>
                <a:cs typeface="Arial" charset="0"/>
              </a:rPr>
              <a:t>”</a:t>
            </a:r>
            <a:endParaRPr lang="en-US" sz="800" dirty="0">
              <a:latin typeface="+mj-lt"/>
              <a:cs typeface="Arial" charset="0"/>
            </a:endParaRPr>
          </a:p>
          <a:p>
            <a:endParaRPr lang="en-US" sz="800" dirty="0">
              <a:latin typeface="+mj-lt"/>
              <a:cs typeface="Arial" charset="0"/>
            </a:endParaRPr>
          </a:p>
          <a:p>
            <a:r>
              <a:rPr lang="en-US" sz="1800" dirty="0">
                <a:latin typeface="+mj-lt"/>
                <a:cs typeface="Arial" charset="0"/>
              </a:rPr>
              <a:t>     </a:t>
            </a:r>
            <a:r>
              <a:rPr lang="en-US" sz="1800" b="1" dirty="0" smtClean="0">
                <a:latin typeface="+mj-lt"/>
                <a:cs typeface="Arial" charset="0"/>
                <a:sym typeface="Symbol" panose="05050102010706020507" pitchFamily="18" charset="2"/>
              </a:rPr>
              <a:t>-</a:t>
            </a:r>
            <a:r>
              <a:rPr lang="en-US" sz="1800" b="1" dirty="0" smtClean="0">
                <a:latin typeface="+mj-lt"/>
                <a:cs typeface="Arial" charset="0"/>
              </a:rPr>
              <a:t> Dean Simonton (1999)</a:t>
            </a:r>
            <a:endParaRPr lang="en-US" sz="1800" b="1" dirty="0">
              <a:latin typeface="+mj-lt"/>
              <a:cs typeface="Arial" charset="0"/>
            </a:endParaRPr>
          </a:p>
        </p:txBody>
      </p:sp>
      <p:pic>
        <p:nvPicPr>
          <p:cNvPr id="8" name="Picture 7" descr="http://worldsciencefestival.com/general-images/1074_2011-06-04_Man-Made_Minds-_Living_with_Thinking_Machines__MG_7274.jpg">
            <a:hlinkClick r:id="rId3"/>
          </p:cNvPr>
          <p:cNvPicPr>
            <a:picLocks noChangeAspect="1" noChangeArrowheads="1"/>
          </p:cNvPicPr>
          <p:nvPr/>
        </p:nvPicPr>
        <p:blipFill rotWithShape="1">
          <a:blip r:embed="rId4"/>
          <a:srcRect l="4349" r="36216"/>
          <a:stretch/>
        </p:blipFill>
        <p:spPr bwMode="auto">
          <a:xfrm>
            <a:off x="762000" y="1905000"/>
            <a:ext cx="3124200" cy="2792512"/>
          </a:xfrm>
          <a:prstGeom prst="rect">
            <a:avLst/>
          </a:prstGeom>
          <a:noFill/>
        </p:spPr>
      </p:pic>
      <p:sp>
        <p:nvSpPr>
          <p:cNvPr id="12" name="TextBox 11"/>
          <p:cNvSpPr txBox="1"/>
          <p:nvPr/>
        </p:nvSpPr>
        <p:spPr>
          <a:xfrm>
            <a:off x="4084059" y="2256257"/>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482479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51202" name="Picture 2" descr="http://i.telegraph.co.uk/multimedia/archive/02517/CARLSEN_PROFILE_2517500b.jpg">
            <a:hlinkClick r:id="rId3"/>
          </p:cNvPr>
          <p:cNvPicPr>
            <a:picLocks noChangeAspect="1" noChangeArrowheads="1"/>
          </p:cNvPicPr>
          <p:nvPr/>
        </p:nvPicPr>
        <p:blipFill>
          <a:blip r:embed="rId4" cstate="print"/>
          <a:srcRect/>
          <a:stretch>
            <a:fillRect/>
          </a:stretch>
        </p:blipFill>
        <p:spPr bwMode="auto">
          <a:xfrm>
            <a:off x="457200" y="2514600"/>
            <a:ext cx="4343400" cy="2711123"/>
          </a:xfrm>
          <a:prstGeom prst="rect">
            <a:avLst/>
          </a:prstGeom>
          <a:noFill/>
        </p:spPr>
      </p:pic>
      <p:sp>
        <p:nvSpPr>
          <p:cNvPr id="5" name="TextBox 4"/>
          <p:cNvSpPr txBox="1"/>
          <p:nvPr/>
        </p:nvSpPr>
        <p:spPr>
          <a:xfrm>
            <a:off x="5029200" y="2667000"/>
            <a:ext cx="4038600" cy="400110"/>
          </a:xfrm>
          <a:prstGeom prst="rect">
            <a:avLst/>
          </a:prstGeom>
          <a:noFill/>
        </p:spPr>
        <p:txBody>
          <a:bodyPr wrap="square" rtlCol="0">
            <a:spAutoFit/>
          </a:bodyPr>
          <a:lstStyle/>
          <a:p>
            <a:r>
              <a:rPr lang="en-US" sz="2000" dirty="0" smtClean="0"/>
              <a:t>- Learned moves of chess at 5</a:t>
            </a:r>
            <a:endParaRPr lang="en-US" sz="2000" dirty="0"/>
          </a:p>
        </p:txBody>
      </p:sp>
      <p:sp>
        <p:nvSpPr>
          <p:cNvPr id="6" name="TextBox 5"/>
          <p:cNvSpPr txBox="1"/>
          <p:nvPr/>
        </p:nvSpPr>
        <p:spPr>
          <a:xfrm>
            <a:off x="5029200" y="3124200"/>
            <a:ext cx="4038600" cy="400110"/>
          </a:xfrm>
          <a:prstGeom prst="rect">
            <a:avLst/>
          </a:prstGeom>
          <a:noFill/>
        </p:spPr>
        <p:txBody>
          <a:bodyPr wrap="square" rtlCol="0">
            <a:spAutoFit/>
          </a:bodyPr>
          <a:lstStyle/>
          <a:p>
            <a:r>
              <a:rPr lang="en-US" sz="2000" dirty="0" smtClean="0"/>
              <a:t>- Took up game seriously at 8</a:t>
            </a:r>
            <a:endParaRPr lang="en-US" sz="2000" dirty="0"/>
          </a:p>
        </p:txBody>
      </p:sp>
      <p:sp>
        <p:nvSpPr>
          <p:cNvPr id="7" name="TextBox 6"/>
          <p:cNvSpPr txBox="1"/>
          <p:nvPr/>
        </p:nvSpPr>
        <p:spPr>
          <a:xfrm>
            <a:off x="5029200" y="3596045"/>
            <a:ext cx="3733800" cy="400110"/>
          </a:xfrm>
          <a:prstGeom prst="rect">
            <a:avLst/>
          </a:prstGeom>
          <a:noFill/>
        </p:spPr>
        <p:txBody>
          <a:bodyPr wrap="square" rtlCol="0">
            <a:spAutoFit/>
          </a:bodyPr>
          <a:lstStyle/>
          <a:p>
            <a:r>
              <a:rPr lang="en-US" sz="2000" dirty="0" smtClean="0"/>
              <a:t>- Grandmaster at 13 </a:t>
            </a:r>
            <a:endParaRPr lang="en-US" sz="2000" dirty="0"/>
          </a:p>
        </p:txBody>
      </p:sp>
      <p:sp>
        <p:nvSpPr>
          <p:cNvPr id="8" name="TextBox 7"/>
          <p:cNvSpPr txBox="1"/>
          <p:nvPr/>
        </p:nvSpPr>
        <p:spPr>
          <a:xfrm>
            <a:off x="5029200" y="4053245"/>
            <a:ext cx="3733800" cy="400110"/>
          </a:xfrm>
          <a:prstGeom prst="rect">
            <a:avLst/>
          </a:prstGeom>
          <a:noFill/>
        </p:spPr>
        <p:txBody>
          <a:bodyPr wrap="square" rtlCol="0">
            <a:spAutoFit/>
          </a:bodyPr>
          <a:lstStyle/>
          <a:p>
            <a:r>
              <a:rPr lang="en-US" sz="2000" dirty="0" smtClean="0"/>
              <a:t>- FIDE World No. 1 at 19</a:t>
            </a:r>
            <a:endParaRPr lang="en-US" sz="2000" dirty="0"/>
          </a:p>
        </p:txBody>
      </p:sp>
      <p:sp>
        <p:nvSpPr>
          <p:cNvPr id="9" name="TextBox 8"/>
          <p:cNvSpPr txBox="1"/>
          <p:nvPr/>
        </p:nvSpPr>
        <p:spPr>
          <a:xfrm>
            <a:off x="5029200" y="4510445"/>
            <a:ext cx="4038600" cy="400110"/>
          </a:xfrm>
          <a:prstGeom prst="rect">
            <a:avLst/>
          </a:prstGeom>
          <a:noFill/>
        </p:spPr>
        <p:txBody>
          <a:bodyPr wrap="square" rtlCol="0">
            <a:spAutoFit/>
          </a:bodyPr>
          <a:lstStyle/>
          <a:p>
            <a:r>
              <a:rPr lang="en-US" sz="2000" dirty="0" smtClean="0"/>
              <a:t>- Highest rating in history at 24 </a:t>
            </a:r>
            <a:endParaRPr lang="en-US" sz="2000" dirty="0"/>
          </a:p>
        </p:txBody>
      </p:sp>
      <p:sp>
        <p:nvSpPr>
          <p:cNvPr id="11" name="TextBox 10"/>
          <p:cNvSpPr txBox="1"/>
          <p:nvPr/>
        </p:nvSpPr>
        <p:spPr>
          <a:xfrm>
            <a:off x="0" y="5410200"/>
            <a:ext cx="9144000" cy="400110"/>
          </a:xfrm>
          <a:prstGeom prst="rect">
            <a:avLst/>
          </a:prstGeom>
          <a:noFill/>
        </p:spPr>
        <p:txBody>
          <a:bodyPr wrap="square" rtlCol="0">
            <a:spAutoFit/>
          </a:bodyPr>
          <a:lstStyle/>
          <a:p>
            <a:pPr algn="ctr"/>
            <a:r>
              <a:rPr lang="en-US" sz="2000" b="1" i="1" dirty="0" smtClean="0">
                <a:solidFill>
                  <a:srgbClr val="006AA7"/>
                </a:solidFill>
              </a:rPr>
              <a:t>April 2016: World No. 1 in classical, rapid, and blitz chess</a:t>
            </a:r>
            <a:endParaRPr lang="en-US" sz="2000" b="1" i="1" dirty="0">
              <a:solidFill>
                <a:srgbClr val="006AA7"/>
              </a:solidFill>
            </a:endParaRPr>
          </a:p>
        </p:txBody>
      </p:sp>
    </p:spTree>
    <p:extLst>
      <p:ext uri="{BB962C8B-B14F-4D97-AF65-F5344CB8AC3E}">
        <p14:creationId xmlns:p14="http://schemas.microsoft.com/office/powerpoint/2010/main" val="2923336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ACKNOWLEDGEMENTS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2" name="Rectangle 1"/>
          <p:cNvSpPr/>
          <p:nvPr/>
        </p:nvSpPr>
        <p:spPr>
          <a:xfrm>
            <a:off x="571500" y="1371600"/>
            <a:ext cx="8115300" cy="6001643"/>
          </a:xfrm>
          <a:prstGeom prst="rect">
            <a:avLst/>
          </a:prstGeom>
        </p:spPr>
        <p:txBody>
          <a:bodyPr wrap="square">
            <a:spAutoFit/>
          </a:bodyPr>
          <a:lstStyle/>
          <a:p>
            <a:r>
              <a:rPr lang="en-US" sz="2400" dirty="0"/>
              <a:t>Brooke </a:t>
            </a:r>
            <a:r>
              <a:rPr lang="en-US" sz="2400" dirty="0" err="1"/>
              <a:t>Macnamara</a:t>
            </a:r>
            <a:r>
              <a:rPr lang="en-US" sz="2400" dirty="0"/>
              <a:t>	</a:t>
            </a:r>
            <a:r>
              <a:rPr lang="en-US" sz="2400" dirty="0" smtClean="0"/>
              <a:t>	Case </a:t>
            </a:r>
            <a:r>
              <a:rPr lang="en-US" sz="2400" dirty="0"/>
              <a:t>Western Reserve </a:t>
            </a:r>
            <a:r>
              <a:rPr lang="en-US" sz="2400" dirty="0" smtClean="0"/>
              <a:t>University</a:t>
            </a:r>
            <a:endParaRPr lang="en-US" sz="2400" dirty="0"/>
          </a:p>
          <a:p>
            <a:r>
              <a:rPr lang="en-US" sz="2400" dirty="0" smtClean="0"/>
              <a:t>Guillermo </a:t>
            </a:r>
            <a:r>
              <a:rPr lang="en-US" sz="2400" dirty="0" err="1"/>
              <a:t>Campitelli</a:t>
            </a:r>
            <a:r>
              <a:rPr lang="en-US" sz="2400" dirty="0"/>
              <a:t>	</a:t>
            </a:r>
            <a:r>
              <a:rPr lang="en-US" sz="2400" dirty="0" smtClean="0"/>
              <a:t>	Edith </a:t>
            </a:r>
            <a:r>
              <a:rPr lang="en-US" sz="2400" dirty="0"/>
              <a:t>Cowan </a:t>
            </a:r>
            <a:r>
              <a:rPr lang="en-US" sz="2400" dirty="0" smtClean="0"/>
              <a:t>University</a:t>
            </a:r>
            <a:endParaRPr lang="en-US" sz="2400" dirty="0"/>
          </a:p>
          <a:p>
            <a:endParaRPr lang="en-US" sz="2400" dirty="0" smtClean="0"/>
          </a:p>
          <a:p>
            <a:r>
              <a:rPr lang="en-US" sz="2400" dirty="0" smtClean="0"/>
              <a:t>Fredrik </a:t>
            </a:r>
            <a:r>
              <a:rPr lang="en-US" sz="2400" dirty="0" err="1"/>
              <a:t>Ullén</a:t>
            </a:r>
            <a:r>
              <a:rPr lang="en-US" sz="2400" dirty="0"/>
              <a:t>		</a:t>
            </a:r>
            <a:r>
              <a:rPr lang="en-US" sz="2400" dirty="0" smtClean="0"/>
              <a:t>	</a:t>
            </a:r>
            <a:r>
              <a:rPr lang="en-US" sz="2400" dirty="0" err="1" smtClean="0"/>
              <a:t>Karolinska</a:t>
            </a:r>
            <a:r>
              <a:rPr lang="en-US" sz="2400" dirty="0" smtClean="0"/>
              <a:t> </a:t>
            </a:r>
            <a:r>
              <a:rPr lang="en-US" sz="2400" dirty="0" err="1" smtClean="0"/>
              <a:t>Institutet</a:t>
            </a:r>
            <a:r>
              <a:rPr lang="en-US" sz="2400" dirty="0" smtClean="0"/>
              <a:t> </a:t>
            </a:r>
            <a:endParaRPr lang="en-US" sz="2400" dirty="0"/>
          </a:p>
          <a:p>
            <a:r>
              <a:rPr lang="en-US" sz="2400" dirty="0" smtClean="0"/>
              <a:t>Miriam </a:t>
            </a:r>
            <a:r>
              <a:rPr lang="en-US" sz="2400" dirty="0" err="1"/>
              <a:t>Mosing</a:t>
            </a:r>
            <a:r>
              <a:rPr lang="en-US" sz="2400" dirty="0"/>
              <a:t> 	</a:t>
            </a:r>
            <a:r>
              <a:rPr lang="en-US" sz="2400" dirty="0" smtClean="0"/>
              <a:t>	</a:t>
            </a:r>
            <a:r>
              <a:rPr lang="en-US" sz="2400" dirty="0" err="1" smtClean="0"/>
              <a:t>Karolinska</a:t>
            </a:r>
            <a:r>
              <a:rPr lang="en-US" sz="2400" dirty="0" smtClean="0"/>
              <a:t> </a:t>
            </a:r>
            <a:r>
              <a:rPr lang="en-US" sz="2400" dirty="0" err="1" smtClean="0"/>
              <a:t>Institutet</a:t>
            </a:r>
            <a:endParaRPr lang="en-US" sz="2400" dirty="0"/>
          </a:p>
          <a:p>
            <a:endParaRPr lang="en-US" sz="2400" dirty="0"/>
          </a:p>
          <a:p>
            <a:r>
              <a:rPr lang="en-US" sz="2400" dirty="0" smtClean="0"/>
              <a:t>Erik </a:t>
            </a:r>
            <a:r>
              <a:rPr lang="en-US" sz="2400" dirty="0" err="1" smtClean="0"/>
              <a:t>Altmann</a:t>
            </a:r>
            <a:r>
              <a:rPr lang="en-US" sz="2400" dirty="0" smtClean="0"/>
              <a:t>			Michigan State University</a:t>
            </a:r>
          </a:p>
          <a:p>
            <a:r>
              <a:rPr lang="en-US" sz="2400" dirty="0" smtClean="0"/>
              <a:t>Alex </a:t>
            </a:r>
            <a:r>
              <a:rPr lang="en-US" sz="2400" dirty="0"/>
              <a:t>Burgoyne		</a:t>
            </a:r>
            <a:r>
              <a:rPr lang="en-US" sz="2400" dirty="0" smtClean="0"/>
              <a:t>	Michigan </a:t>
            </a:r>
            <a:r>
              <a:rPr lang="en-US" sz="2400" dirty="0"/>
              <a:t>State </a:t>
            </a:r>
            <a:r>
              <a:rPr lang="en-US" sz="2400" dirty="0" smtClean="0"/>
              <a:t>University</a:t>
            </a:r>
            <a:endParaRPr lang="en-US" sz="2400" dirty="0"/>
          </a:p>
          <a:p>
            <a:endParaRPr lang="en-US" sz="2400" dirty="0" smtClean="0"/>
          </a:p>
          <a:p>
            <a:r>
              <a:rPr lang="en-US" sz="2400" dirty="0" smtClean="0"/>
              <a:t>Fernand </a:t>
            </a:r>
            <a:r>
              <a:rPr lang="en-US" sz="2400" dirty="0" err="1" smtClean="0"/>
              <a:t>Gobet</a:t>
            </a:r>
            <a:r>
              <a:rPr lang="en-US" sz="2400" dirty="0" smtClean="0"/>
              <a:t>		Liverpool University</a:t>
            </a:r>
          </a:p>
          <a:p>
            <a:r>
              <a:rPr lang="en-US" sz="2400" dirty="0" smtClean="0"/>
              <a:t>Giovanni Sala			Liverpool University</a:t>
            </a:r>
            <a:endParaRPr lang="en-US" sz="2400" dirty="0"/>
          </a:p>
          <a:p>
            <a:endParaRPr lang="en-US" sz="2400" dirty="0" smtClean="0"/>
          </a:p>
          <a:p>
            <a:r>
              <a:rPr lang="en-US" sz="2400" dirty="0" smtClean="0"/>
              <a:t>Betsy </a:t>
            </a:r>
            <a:r>
              <a:rPr lang="en-US" sz="2400" dirty="0" err="1" smtClean="0"/>
              <a:t>Meinz</a:t>
            </a:r>
            <a:r>
              <a:rPr lang="en-US" sz="2400" dirty="0" smtClean="0"/>
              <a:t>			Southern Illinois University</a:t>
            </a:r>
          </a:p>
          <a:p>
            <a:r>
              <a:rPr lang="en-US" sz="2400" dirty="0" smtClean="0"/>
              <a:t>Fred Oswald			Rice University</a:t>
            </a:r>
          </a:p>
          <a:p>
            <a:endParaRPr lang="en-US" sz="2400" dirty="0"/>
          </a:p>
          <a:p>
            <a:endParaRPr lang="en-US" sz="2400" dirty="0" smtClean="0"/>
          </a:p>
        </p:txBody>
      </p:sp>
    </p:spTree>
    <p:extLst>
      <p:ext uri="{BB962C8B-B14F-4D97-AF65-F5344CB8AC3E}">
        <p14:creationId xmlns:p14="http://schemas.microsoft.com/office/powerpoint/2010/main" val="22431145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600200" y="2190690"/>
            <a:ext cx="7010400" cy="1015663"/>
          </a:xfrm>
          <a:prstGeom prst="rect">
            <a:avLst/>
          </a:prstGeom>
          <a:noFill/>
        </p:spPr>
        <p:txBody>
          <a:bodyPr wrap="square" rtlCol="0">
            <a:spAutoFit/>
          </a:bodyPr>
          <a:lstStyle/>
          <a:p>
            <a:endParaRPr lang="en-US" sz="2000" b="1" dirty="0" smtClean="0">
              <a:solidFill>
                <a:schemeClr val="tx1">
                  <a:lumMod val="75000"/>
                  <a:lumOff val="25000"/>
                </a:schemeClr>
              </a:solidFill>
            </a:endParaRPr>
          </a:p>
          <a:p>
            <a:endParaRPr lang="en-US" sz="2000" dirty="0" smtClean="0">
              <a:solidFill>
                <a:schemeClr val="tx1">
                  <a:lumMod val="75000"/>
                  <a:lumOff val="25000"/>
                </a:schemeClr>
              </a:solidFill>
            </a:endParaRPr>
          </a:p>
          <a:p>
            <a:endParaRPr lang="en-US" sz="2000" dirty="0" smtClean="0">
              <a:solidFill>
                <a:schemeClr val="tx1">
                  <a:lumMod val="75000"/>
                  <a:lumOff val="25000"/>
                </a:schemeClr>
              </a:solidFill>
            </a:endParaRPr>
          </a:p>
        </p:txBody>
      </p:sp>
      <p:sp>
        <p:nvSpPr>
          <p:cNvPr id="10" name="TextBox 9"/>
          <p:cNvSpPr txBox="1"/>
          <p:nvPr/>
        </p:nvSpPr>
        <p:spPr>
          <a:xfrm>
            <a:off x="5562600" y="2275490"/>
            <a:ext cx="2362200" cy="1569660"/>
          </a:xfrm>
          <a:prstGeom prst="rect">
            <a:avLst/>
          </a:prstGeom>
          <a:noFill/>
        </p:spPr>
        <p:txBody>
          <a:bodyPr wrap="square" rtlCol="0">
            <a:spAutoFit/>
          </a:bodyPr>
          <a:lstStyle/>
          <a:p>
            <a:pPr algn="ctr"/>
            <a:r>
              <a:rPr lang="en-US" sz="4800" dirty="0" smtClean="0"/>
              <a:t>Coming in 2017!</a:t>
            </a:r>
            <a:endParaRPr lang="en-US" sz="4800" dirty="0"/>
          </a:p>
        </p:txBody>
      </p:sp>
      <p:sp>
        <p:nvSpPr>
          <p:cNvPr id="13" name="TextBox 12"/>
          <p:cNvSpPr txBox="1"/>
          <p:nvPr/>
        </p:nvSpPr>
        <p:spPr>
          <a:xfrm>
            <a:off x="0" y="6271736"/>
            <a:ext cx="9144000" cy="738664"/>
          </a:xfrm>
          <a:prstGeom prst="rect">
            <a:avLst/>
          </a:prstGeom>
          <a:noFill/>
        </p:spPr>
        <p:txBody>
          <a:bodyPr wrap="square" rtlCol="0">
            <a:spAutoFit/>
          </a:bodyPr>
          <a:lstStyle/>
          <a:p>
            <a:pPr algn="ctr"/>
            <a:r>
              <a:rPr lang="en-US" sz="2400" dirty="0" smtClean="0">
                <a:hlinkClick r:id="rId2"/>
              </a:rPr>
              <a:t>www.scienceofexpertise.com</a:t>
            </a:r>
            <a:endParaRPr lang="en-US" sz="2400" dirty="0" smtClean="0"/>
          </a:p>
          <a:p>
            <a:endParaRPr lang="en-US" dirty="0"/>
          </a:p>
        </p:txBody>
      </p:sp>
      <p:pic>
        <p:nvPicPr>
          <p:cNvPr id="16" name="Picture 15"/>
          <p:cNvPicPr>
            <a:picLocks noChangeAspect="1"/>
          </p:cNvPicPr>
          <p:nvPr/>
        </p:nvPicPr>
        <p:blipFill>
          <a:blip r:embed="rId3"/>
          <a:stretch>
            <a:fillRect/>
          </a:stretch>
        </p:blipFill>
        <p:spPr>
          <a:xfrm>
            <a:off x="1524000" y="457200"/>
            <a:ext cx="3749040" cy="5591256"/>
          </a:xfrm>
          <a:prstGeom prst="rect">
            <a:avLst/>
          </a:prstGeom>
        </p:spPr>
      </p:pic>
    </p:spTree>
    <p:extLst>
      <p:ext uri="{BB962C8B-B14F-4D97-AF65-F5344CB8AC3E}">
        <p14:creationId xmlns:p14="http://schemas.microsoft.com/office/powerpoint/2010/main" val="31328420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26841"/>
            <a:ext cx="9144000" cy="1200329"/>
          </a:xfrm>
          <a:prstGeom prst="rect">
            <a:avLst/>
          </a:prstGeom>
          <a:noFill/>
        </p:spPr>
        <p:txBody>
          <a:bodyPr wrap="square" rtlCol="0">
            <a:spAutoFit/>
          </a:bodyPr>
          <a:lstStyle/>
          <a:p>
            <a:pPr algn="ctr"/>
            <a:r>
              <a:rPr lang="en-US" sz="7200" dirty="0" smtClean="0">
                <a:solidFill>
                  <a:srgbClr val="006AA7"/>
                </a:solidFill>
              </a:rPr>
              <a:t>Thank you!</a:t>
            </a:r>
            <a:endParaRPr lang="en-US" sz="7200" dirty="0">
              <a:solidFill>
                <a:srgbClr val="FECC00"/>
              </a:solidFill>
            </a:endParaRPr>
          </a:p>
        </p:txBody>
      </p:sp>
    </p:spTree>
    <p:extLst>
      <p:ext uri="{BB962C8B-B14F-4D97-AF65-F5344CB8AC3E}">
        <p14:creationId xmlns:p14="http://schemas.microsoft.com/office/powerpoint/2010/main" val="193722926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PROBLEMS WITH ERICSSON’S VIEW</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sp>
        <p:nvSpPr>
          <p:cNvPr id="2" name="TextBox 1"/>
          <p:cNvSpPr txBox="1"/>
          <p:nvPr/>
        </p:nvSpPr>
        <p:spPr>
          <a:xfrm>
            <a:off x="1524000" y="1909680"/>
            <a:ext cx="7315200" cy="615553"/>
          </a:xfrm>
          <a:prstGeom prst="rect">
            <a:avLst/>
          </a:prstGeom>
          <a:noFill/>
        </p:spPr>
        <p:txBody>
          <a:bodyPr wrap="square" rtlCol="0">
            <a:spAutoFit/>
          </a:bodyPr>
          <a:lstStyle/>
          <a:p>
            <a:r>
              <a:rPr lang="en-US" sz="3400" b="1" dirty="0" smtClean="0"/>
              <a:t>Fluid definition of deliberate practice…</a:t>
            </a:r>
            <a:endParaRPr lang="en-US" sz="3400" b="1" dirty="0"/>
          </a:p>
        </p:txBody>
      </p:sp>
      <p:sp>
        <p:nvSpPr>
          <p:cNvPr id="8" name="Isosceles Triangle 7"/>
          <p:cNvSpPr/>
          <p:nvPr/>
        </p:nvSpPr>
        <p:spPr>
          <a:xfrm rot="5400000">
            <a:off x="685800" y="1860699"/>
            <a:ext cx="731520" cy="7315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40734" y="1926266"/>
            <a:ext cx="1240466" cy="584775"/>
          </a:xfrm>
          <a:prstGeom prst="rect">
            <a:avLst/>
          </a:prstGeom>
          <a:noFill/>
        </p:spPr>
        <p:txBody>
          <a:bodyPr wrap="square" rtlCol="0">
            <a:spAutoFit/>
          </a:bodyPr>
          <a:lstStyle/>
          <a:p>
            <a:r>
              <a:rPr lang="en-US" sz="3200" dirty="0" smtClean="0">
                <a:solidFill>
                  <a:schemeClr val="bg1"/>
                </a:solidFill>
              </a:rPr>
              <a:t>1</a:t>
            </a:r>
            <a:endParaRPr lang="en-US" sz="3200" dirty="0">
              <a:solidFill>
                <a:schemeClr val="bg1"/>
              </a:solidFill>
            </a:endParaRPr>
          </a:p>
        </p:txBody>
      </p:sp>
      <p:sp>
        <p:nvSpPr>
          <p:cNvPr id="10" name="TextBox 9"/>
          <p:cNvSpPr txBox="1"/>
          <p:nvPr/>
        </p:nvSpPr>
        <p:spPr>
          <a:xfrm>
            <a:off x="1534634" y="2590800"/>
            <a:ext cx="7075966" cy="1292662"/>
          </a:xfrm>
          <a:prstGeom prst="rect">
            <a:avLst/>
          </a:prstGeom>
          <a:noFill/>
        </p:spPr>
        <p:txBody>
          <a:bodyPr wrap="square" rtlCol="0">
            <a:spAutoFit/>
          </a:bodyPr>
          <a:lstStyle/>
          <a:p>
            <a:r>
              <a:rPr lang="en-US" sz="2600" dirty="0" smtClean="0"/>
              <a:t>Ericsson (2016) criticized us for deviating from his definition of deliberate practice as training </a:t>
            </a:r>
            <a:r>
              <a:rPr lang="en-US" sz="2600" i="1" dirty="0" smtClean="0"/>
              <a:t>designed by teacher.</a:t>
            </a:r>
            <a:endParaRPr lang="en-US" sz="2600" i="1" dirty="0"/>
          </a:p>
        </p:txBody>
      </p:sp>
      <p:sp>
        <p:nvSpPr>
          <p:cNvPr id="11" name="TextBox 10"/>
          <p:cNvSpPr txBox="1"/>
          <p:nvPr/>
        </p:nvSpPr>
        <p:spPr>
          <a:xfrm>
            <a:off x="1524000" y="4117538"/>
            <a:ext cx="6716233" cy="1292662"/>
          </a:xfrm>
          <a:prstGeom prst="rect">
            <a:avLst/>
          </a:prstGeom>
          <a:solidFill>
            <a:srgbClr val="FF0000"/>
          </a:solidFill>
        </p:spPr>
        <p:txBody>
          <a:bodyPr wrap="square" rtlCol="0">
            <a:spAutoFit/>
          </a:bodyPr>
          <a:lstStyle/>
          <a:p>
            <a:r>
              <a:rPr lang="en-US" sz="2600" b="1" dirty="0" smtClean="0"/>
              <a:t>Problem:</a:t>
            </a:r>
            <a:r>
              <a:rPr lang="en-US" sz="2600" dirty="0" smtClean="0"/>
              <a:t> In the past, Ericsson explicitly stated that “deliberate practice” (exact term) does </a:t>
            </a:r>
            <a:r>
              <a:rPr lang="en-US" sz="2600" u="sng" dirty="0" smtClean="0"/>
              <a:t>NOT</a:t>
            </a:r>
            <a:r>
              <a:rPr lang="en-US" sz="2600" dirty="0" smtClean="0"/>
              <a:t> need to be designed by a teacher.</a:t>
            </a:r>
            <a:endParaRPr lang="en-US" sz="2600" u="sng" dirty="0"/>
          </a:p>
        </p:txBody>
      </p:sp>
    </p:spTree>
    <p:extLst>
      <p:ext uri="{BB962C8B-B14F-4D97-AF65-F5344CB8AC3E}">
        <p14:creationId xmlns:p14="http://schemas.microsoft.com/office/powerpoint/2010/main" val="3535276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PROBLEMS WITH ERICSSON’S VIEW</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sp>
        <p:nvSpPr>
          <p:cNvPr id="12" name="Rectangle 11"/>
          <p:cNvSpPr/>
          <p:nvPr/>
        </p:nvSpPr>
        <p:spPr>
          <a:xfrm>
            <a:off x="152400" y="2279368"/>
            <a:ext cx="8694420" cy="3207032"/>
          </a:xfrm>
          <a:prstGeom prst="rect">
            <a:avLst/>
          </a:prstGeom>
        </p:spPr>
        <p:txBody>
          <a:bodyPr wrap="square">
            <a:spAutoFit/>
          </a:bodyPr>
          <a:lstStyle/>
          <a:p>
            <a:pPr marL="457200" marR="0">
              <a:lnSpc>
                <a:spcPct val="115000"/>
              </a:lnSpc>
              <a:spcBef>
                <a:spcPts val="0"/>
              </a:spcBef>
              <a:spcAft>
                <a:spcPts val="0"/>
              </a:spcAft>
            </a:pPr>
            <a:r>
              <a:rPr lang="en-US" sz="2000" dirty="0" smtClean="0">
                <a:latin typeface="+mj-lt"/>
                <a:ea typeface="Calibri" panose="020F0502020204030204" pitchFamily="34" charset="0"/>
                <a:cs typeface="Times New Roman" panose="02020603050405020304" pitchFamily="18" charset="0"/>
              </a:rPr>
              <a:t>Ericsson et al. (1993) </a:t>
            </a:r>
            <a:r>
              <a:rPr lang="en-US" sz="2000" dirty="0">
                <a:latin typeface="+mj-lt"/>
                <a:ea typeface="Calibri" panose="020F0502020204030204" pitchFamily="34" charset="0"/>
                <a:cs typeface="Times New Roman" panose="02020603050405020304" pitchFamily="18" charset="0"/>
              </a:rPr>
              <a:t>proposed the term deliberate practice to refer to those training activities that were designed solely for the purpose of improving individuals' performance by a teacher </a:t>
            </a:r>
            <a:r>
              <a:rPr lang="en-US" sz="2000" u="sng" dirty="0">
                <a:latin typeface="+mj-lt"/>
                <a:ea typeface="Calibri" panose="020F0502020204030204" pitchFamily="34" charset="0"/>
                <a:cs typeface="Times New Roman" panose="02020603050405020304" pitchFamily="18" charset="0"/>
              </a:rPr>
              <a:t>or the performers themselves</a:t>
            </a:r>
            <a:r>
              <a:rPr lang="en-US" sz="2000" u="sng" dirty="0" smtClean="0">
                <a:latin typeface="+mj-lt"/>
                <a:ea typeface="Calibri" panose="020F0502020204030204" pitchFamily="34" charset="0"/>
                <a:cs typeface="Times New Roman" panose="02020603050405020304" pitchFamily="18" charset="0"/>
              </a:rPr>
              <a:t>.</a:t>
            </a:r>
            <a:r>
              <a:rPr lang="en-US" sz="2000" dirty="0" smtClean="0">
                <a:latin typeface="+mj-lt"/>
                <a:ea typeface="Calibri" panose="020F0502020204030204" pitchFamily="34" charset="0"/>
                <a:cs typeface="Times New Roman" panose="02020603050405020304" pitchFamily="18" charset="0"/>
              </a:rPr>
              <a:t>”</a:t>
            </a:r>
            <a:endParaRPr lang="en-US" sz="800" dirty="0" smtClean="0">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endParaRPr lang="en-US" sz="800" dirty="0" smtClean="0">
              <a:latin typeface="+mj-lt"/>
              <a:ea typeface="Calibri" panose="020F0502020204030204" pitchFamily="34" charset="0"/>
              <a:cs typeface="Times New Roman" panose="02020603050405020304" pitchFamily="18" charset="0"/>
            </a:endParaRPr>
          </a:p>
          <a:p>
            <a:pPr marL="457200" marR="0">
              <a:lnSpc>
                <a:spcPct val="115000"/>
              </a:lnSpc>
              <a:spcBef>
                <a:spcPts val="0"/>
              </a:spcBef>
              <a:spcAft>
                <a:spcPts val="0"/>
              </a:spcAft>
            </a:pPr>
            <a:r>
              <a:rPr lang="en-US" sz="2000" b="1" dirty="0" smtClean="0">
                <a:sym typeface="Symbol" panose="05050102010706020507" pitchFamily="18" charset="2"/>
              </a:rPr>
              <a:t>	-</a:t>
            </a:r>
            <a:r>
              <a:rPr lang="en-US" sz="2000" b="1" dirty="0" smtClean="0">
                <a:effectLst/>
                <a:latin typeface="+mj-lt"/>
                <a:ea typeface="Calibri" panose="020F0502020204030204" pitchFamily="34" charset="0"/>
                <a:cs typeface="Times New Roman" panose="02020603050405020304" pitchFamily="18" charset="0"/>
              </a:rPr>
              <a:t> Ericsson (1998, p. 84, emphasis added)</a:t>
            </a:r>
          </a:p>
          <a:p>
            <a:pPr marL="457200" marR="0">
              <a:lnSpc>
                <a:spcPct val="115000"/>
              </a:lnSpc>
              <a:spcBef>
                <a:spcPts val="0"/>
              </a:spcBef>
              <a:spcAft>
                <a:spcPts val="0"/>
              </a:spcAft>
            </a:pPr>
            <a:endParaRPr lang="en-US" sz="2000" b="1" dirty="0">
              <a:latin typeface="+mj-lt"/>
              <a:cs typeface="Times New Roman" panose="02020603050405020304" pitchFamily="18" charset="0"/>
            </a:endParaRPr>
          </a:p>
          <a:p>
            <a:pPr marL="457200" marR="0">
              <a:lnSpc>
                <a:spcPct val="115000"/>
              </a:lnSpc>
              <a:spcBef>
                <a:spcPts val="0"/>
              </a:spcBef>
              <a:spcAft>
                <a:spcPts val="0"/>
              </a:spcAft>
            </a:pPr>
            <a:r>
              <a:rPr lang="en-US" sz="2000" dirty="0" smtClean="0"/>
              <a:t>Deliberate practice “activities </a:t>
            </a:r>
            <a:r>
              <a:rPr lang="en-US" sz="2000" dirty="0"/>
              <a:t>can be designed by external agents, such as </a:t>
            </a:r>
            <a:r>
              <a:rPr lang="en-US" sz="2000" dirty="0" smtClean="0"/>
              <a:t>teachers or </a:t>
            </a:r>
            <a:r>
              <a:rPr lang="en-US" sz="2000" dirty="0"/>
              <a:t>trainers, </a:t>
            </a:r>
            <a:r>
              <a:rPr lang="en-US" sz="2000" u="sng" dirty="0" smtClean="0"/>
              <a:t>or by </a:t>
            </a:r>
            <a:r>
              <a:rPr lang="en-US" sz="2000" u="sng" dirty="0"/>
              <a:t>the performers </a:t>
            </a:r>
            <a:r>
              <a:rPr lang="en-US" sz="2000" u="sng" dirty="0" smtClean="0"/>
              <a:t>themselves.</a:t>
            </a:r>
            <a:r>
              <a:rPr lang="en-US" sz="2000" dirty="0" smtClean="0"/>
              <a:t>”</a:t>
            </a:r>
            <a:r>
              <a:rPr lang="en-US" sz="800" dirty="0" smtClean="0"/>
              <a:t> </a:t>
            </a:r>
          </a:p>
          <a:p>
            <a:pPr marL="457200" marR="0">
              <a:lnSpc>
                <a:spcPct val="115000"/>
              </a:lnSpc>
              <a:spcBef>
                <a:spcPts val="0"/>
              </a:spcBef>
              <a:spcAft>
                <a:spcPts val="0"/>
              </a:spcAft>
            </a:pPr>
            <a:endParaRPr lang="en-US" sz="800" dirty="0"/>
          </a:p>
          <a:p>
            <a:pPr marL="457200" marR="0">
              <a:lnSpc>
                <a:spcPct val="115000"/>
              </a:lnSpc>
              <a:spcBef>
                <a:spcPts val="0"/>
              </a:spcBef>
              <a:spcAft>
                <a:spcPts val="0"/>
              </a:spcAft>
            </a:pPr>
            <a:r>
              <a:rPr lang="en-US" sz="2000" b="1" dirty="0" smtClean="0"/>
              <a:t>	- Keith &amp; Ericsson (2007, p</a:t>
            </a:r>
            <a:r>
              <a:rPr lang="en-US" sz="2000" b="1" dirty="0"/>
              <a:t>. </a:t>
            </a:r>
            <a:r>
              <a:rPr lang="en-US" sz="2000" b="1" dirty="0" smtClean="0"/>
              <a:t>136, emphasis added)</a:t>
            </a:r>
            <a:endParaRPr lang="en-US" sz="2000" b="1" dirty="0">
              <a:effectLst/>
              <a:latin typeface="+mj-lt"/>
              <a:ea typeface="Calibri" panose="020F0502020204030204" pitchFamily="34" charset="0"/>
              <a:cs typeface="Times New Roman" panose="02020603050405020304" pitchFamily="18" charset="0"/>
            </a:endParaRPr>
          </a:p>
        </p:txBody>
      </p:sp>
      <p:sp>
        <p:nvSpPr>
          <p:cNvPr id="4" name="TextBox 3"/>
          <p:cNvSpPr txBox="1"/>
          <p:nvPr/>
        </p:nvSpPr>
        <p:spPr>
          <a:xfrm>
            <a:off x="512134" y="2310070"/>
            <a:ext cx="1143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2441685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PROBLEMS WITH ERICSSON’S VIEW</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sp>
        <p:nvSpPr>
          <p:cNvPr id="2" name="TextBox 1"/>
          <p:cNvSpPr txBox="1"/>
          <p:nvPr/>
        </p:nvSpPr>
        <p:spPr>
          <a:xfrm>
            <a:off x="1524000" y="1909680"/>
            <a:ext cx="7315200" cy="615553"/>
          </a:xfrm>
          <a:prstGeom prst="rect">
            <a:avLst/>
          </a:prstGeom>
          <a:noFill/>
        </p:spPr>
        <p:txBody>
          <a:bodyPr wrap="square" rtlCol="0">
            <a:spAutoFit/>
          </a:bodyPr>
          <a:lstStyle/>
          <a:p>
            <a:r>
              <a:rPr lang="en-US" sz="3400" b="1" dirty="0" smtClean="0"/>
              <a:t>Shifting standards for evidence…</a:t>
            </a:r>
            <a:endParaRPr lang="en-US" sz="3400" b="1" dirty="0"/>
          </a:p>
        </p:txBody>
      </p:sp>
      <p:sp>
        <p:nvSpPr>
          <p:cNvPr id="8" name="Isosceles Triangle 7"/>
          <p:cNvSpPr/>
          <p:nvPr/>
        </p:nvSpPr>
        <p:spPr>
          <a:xfrm rot="5400000">
            <a:off x="685800" y="1860699"/>
            <a:ext cx="731520" cy="73152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40734" y="1926266"/>
            <a:ext cx="1240466" cy="584775"/>
          </a:xfrm>
          <a:prstGeom prst="rect">
            <a:avLst/>
          </a:prstGeom>
          <a:noFill/>
        </p:spPr>
        <p:txBody>
          <a:bodyPr wrap="square" rtlCol="0">
            <a:spAutoFit/>
          </a:bodyPr>
          <a:lstStyle/>
          <a:p>
            <a:r>
              <a:rPr lang="en-US" sz="3200" dirty="0" smtClean="0">
                <a:solidFill>
                  <a:schemeClr val="bg1"/>
                </a:solidFill>
              </a:rPr>
              <a:t>2</a:t>
            </a:r>
            <a:endParaRPr lang="en-US" sz="3200" dirty="0">
              <a:solidFill>
                <a:schemeClr val="bg1"/>
              </a:solidFill>
            </a:endParaRPr>
          </a:p>
        </p:txBody>
      </p:sp>
      <p:sp>
        <p:nvSpPr>
          <p:cNvPr id="4" name="TextBox 3"/>
          <p:cNvSpPr txBox="1"/>
          <p:nvPr/>
        </p:nvSpPr>
        <p:spPr>
          <a:xfrm>
            <a:off x="1534634" y="2590800"/>
            <a:ext cx="7075966" cy="2092881"/>
          </a:xfrm>
          <a:prstGeom prst="rect">
            <a:avLst/>
          </a:prstGeom>
          <a:noFill/>
        </p:spPr>
        <p:txBody>
          <a:bodyPr wrap="square" rtlCol="0">
            <a:spAutoFit/>
          </a:bodyPr>
          <a:lstStyle/>
          <a:p>
            <a:r>
              <a:rPr lang="en-US" sz="2600" dirty="0" smtClean="0"/>
              <a:t>Ericsson (2014): claimed that only 1 of 88 studies in </a:t>
            </a:r>
            <a:r>
              <a:rPr lang="en-US" sz="2600" dirty="0" err="1" smtClean="0"/>
              <a:t>Macnamara</a:t>
            </a:r>
            <a:r>
              <a:rPr lang="en-US" sz="2600" dirty="0" smtClean="0"/>
              <a:t>, Hambrick, and Oswald (2014) meta-analysis meets his criteria for accurately estimating the relationship between deliberate practice and performance. </a:t>
            </a:r>
            <a:endParaRPr lang="en-US" sz="2600" dirty="0"/>
          </a:p>
        </p:txBody>
      </p:sp>
      <p:sp>
        <p:nvSpPr>
          <p:cNvPr id="13" name="TextBox 12"/>
          <p:cNvSpPr txBox="1"/>
          <p:nvPr/>
        </p:nvSpPr>
        <p:spPr>
          <a:xfrm>
            <a:off x="1524000" y="4879538"/>
            <a:ext cx="6716233" cy="1292662"/>
          </a:xfrm>
          <a:prstGeom prst="rect">
            <a:avLst/>
          </a:prstGeom>
          <a:solidFill>
            <a:srgbClr val="FF0000"/>
          </a:solidFill>
        </p:spPr>
        <p:txBody>
          <a:bodyPr wrap="square" rtlCol="0">
            <a:spAutoFit/>
          </a:bodyPr>
          <a:lstStyle/>
          <a:p>
            <a:r>
              <a:rPr lang="en-US" sz="2600" b="1" dirty="0" smtClean="0"/>
              <a:t>Problem:</a:t>
            </a:r>
            <a:r>
              <a:rPr lang="en-US" sz="2600" dirty="0" smtClean="0"/>
              <a:t> Ericsson rejects studies he has previously used to argue for the importance of “deliberate practice” (exact term).</a:t>
            </a:r>
            <a:endParaRPr lang="en-US" sz="2600" u="sng" dirty="0"/>
          </a:p>
        </p:txBody>
      </p:sp>
    </p:spTree>
    <p:extLst>
      <p:ext uri="{BB962C8B-B14F-4D97-AF65-F5344CB8AC3E}">
        <p14:creationId xmlns:p14="http://schemas.microsoft.com/office/powerpoint/2010/main" val="855662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PROBLEMS WITH ERICSSON’S VIEW</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sp>
        <p:nvSpPr>
          <p:cNvPr id="7" name="TextBox 6"/>
          <p:cNvSpPr txBox="1"/>
          <p:nvPr/>
        </p:nvSpPr>
        <p:spPr>
          <a:xfrm>
            <a:off x="0" y="1427202"/>
            <a:ext cx="9144000" cy="553998"/>
          </a:xfrm>
          <a:prstGeom prst="rect">
            <a:avLst/>
          </a:prstGeom>
          <a:noFill/>
        </p:spPr>
        <p:txBody>
          <a:bodyPr wrap="square" rtlCol="0">
            <a:spAutoFit/>
          </a:bodyPr>
          <a:lstStyle/>
          <a:p>
            <a:pPr algn="ctr"/>
            <a:r>
              <a:rPr lang="en-US" sz="3000" b="1" dirty="0" smtClean="0"/>
              <a:t>Example 1: Duffy, Baluch, &amp; Ericsson (2004)</a:t>
            </a:r>
            <a:endParaRPr lang="en-US" sz="3000" b="1" dirty="0"/>
          </a:p>
        </p:txBody>
      </p:sp>
      <p:sp>
        <p:nvSpPr>
          <p:cNvPr id="8" name="Rectangle 7"/>
          <p:cNvSpPr/>
          <p:nvPr/>
        </p:nvSpPr>
        <p:spPr>
          <a:xfrm>
            <a:off x="925033" y="4045565"/>
            <a:ext cx="3799367" cy="2431435"/>
          </a:xfrm>
          <a:prstGeom prst="rect">
            <a:avLst/>
          </a:prstGeom>
        </p:spPr>
        <p:txBody>
          <a:bodyPr wrap="square">
            <a:spAutoFit/>
          </a:bodyPr>
          <a:lstStyle/>
          <a:p>
            <a:r>
              <a:rPr lang="en-US" dirty="0" smtClean="0"/>
              <a:t>This finding supports </a:t>
            </a:r>
            <a:r>
              <a:rPr lang="en-US" dirty="0"/>
              <a:t>one of the main tenets of Ericsson et al.’s (1993) </a:t>
            </a:r>
            <a:r>
              <a:rPr lang="en-US" dirty="0" smtClean="0"/>
              <a:t>theory whereby </a:t>
            </a:r>
            <a:r>
              <a:rPr lang="en-US" dirty="0"/>
              <a:t>expertise is acquired through a vast number of hours </a:t>
            </a:r>
            <a:r>
              <a:rPr lang="en-US" dirty="0" smtClean="0"/>
              <a:t>spent engaging </a:t>
            </a:r>
            <a:r>
              <a:rPr lang="en-US" dirty="0"/>
              <a:t>in activities purely designed to improve performance, i.e., deliberate</a:t>
            </a:r>
          </a:p>
          <a:p>
            <a:r>
              <a:rPr lang="en-US" dirty="0" smtClean="0"/>
              <a:t>practice.” (p. 243)</a:t>
            </a:r>
            <a:endParaRPr lang="en-US" sz="800" dirty="0" smtClean="0">
              <a:latin typeface="+mj-lt"/>
            </a:endParaRPr>
          </a:p>
          <a:p>
            <a:endParaRPr lang="en-US" sz="800" dirty="0" smtClean="0">
              <a:latin typeface="+mj-lt"/>
            </a:endParaRPr>
          </a:p>
          <a:p>
            <a:r>
              <a:rPr lang="en-US" dirty="0" smtClean="0">
                <a:latin typeface="+mj-lt"/>
              </a:rPr>
              <a:t>     </a:t>
            </a:r>
            <a:r>
              <a:rPr lang="en-US" b="1" dirty="0" smtClean="0">
                <a:latin typeface="+mj-lt"/>
              </a:rPr>
              <a:t>- Duffy, Baluch, &amp; Ericsson (2004)</a:t>
            </a:r>
            <a:endParaRPr lang="en-US" b="1" dirty="0">
              <a:latin typeface="+mj-lt"/>
            </a:endParaRPr>
          </a:p>
        </p:txBody>
      </p:sp>
      <p:sp>
        <p:nvSpPr>
          <p:cNvPr id="10" name="TextBox 9"/>
          <p:cNvSpPr txBox="1"/>
          <p:nvPr/>
        </p:nvSpPr>
        <p:spPr>
          <a:xfrm>
            <a:off x="926760" y="2209800"/>
            <a:ext cx="3645240" cy="1754326"/>
          </a:xfrm>
          <a:prstGeom prst="rect">
            <a:avLst/>
          </a:prstGeom>
          <a:noFill/>
        </p:spPr>
        <p:txBody>
          <a:bodyPr wrap="square" rtlCol="0">
            <a:spAutoFit/>
          </a:bodyPr>
          <a:lstStyle/>
          <a:p>
            <a:r>
              <a:rPr lang="en-US" dirty="0" smtClean="0"/>
              <a:t>Ericsson (2015) rejects this study—</a:t>
            </a:r>
          </a:p>
          <a:p>
            <a:r>
              <a:rPr lang="en-US" dirty="0" smtClean="0"/>
              <a:t>one of his own—because there is no record of a teacher/coach supervising all or most of practice, but earlier, he and his colleagues stated: </a:t>
            </a:r>
            <a:endParaRPr lang="en-US" b="1" dirty="0">
              <a:solidFill>
                <a:srgbClr val="FF0000"/>
              </a:solidFill>
            </a:endParaRPr>
          </a:p>
        </p:txBody>
      </p:sp>
      <p:pic>
        <p:nvPicPr>
          <p:cNvPr id="12" name="Picture 11"/>
          <p:cNvPicPr>
            <a:picLocks noChangeAspect="1"/>
          </p:cNvPicPr>
          <p:nvPr/>
        </p:nvPicPr>
        <p:blipFill>
          <a:blip r:embed="rId2"/>
          <a:stretch>
            <a:fillRect/>
          </a:stretch>
        </p:blipFill>
        <p:spPr>
          <a:xfrm>
            <a:off x="5055068" y="2341350"/>
            <a:ext cx="3076938" cy="406426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1" name="TextBox 10"/>
          <p:cNvSpPr txBox="1"/>
          <p:nvPr/>
        </p:nvSpPr>
        <p:spPr>
          <a:xfrm>
            <a:off x="816934" y="4050268"/>
            <a:ext cx="1143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287713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PROBLEMS WITH ERICSSON’S VIEW</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pic>
        <p:nvPicPr>
          <p:cNvPr id="11" name="Picture 10"/>
          <p:cNvPicPr>
            <a:picLocks noChangeAspect="1"/>
          </p:cNvPicPr>
          <p:nvPr/>
        </p:nvPicPr>
        <p:blipFill>
          <a:blip r:embed="rId2"/>
          <a:stretch>
            <a:fillRect/>
          </a:stretch>
        </p:blipFill>
        <p:spPr>
          <a:xfrm>
            <a:off x="5181600" y="2275038"/>
            <a:ext cx="2823874" cy="419689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7" name="TextBox 6"/>
          <p:cNvSpPr txBox="1"/>
          <p:nvPr/>
        </p:nvSpPr>
        <p:spPr>
          <a:xfrm>
            <a:off x="0" y="1427202"/>
            <a:ext cx="9144000" cy="553998"/>
          </a:xfrm>
          <a:prstGeom prst="rect">
            <a:avLst/>
          </a:prstGeom>
          <a:noFill/>
        </p:spPr>
        <p:txBody>
          <a:bodyPr wrap="square" rtlCol="0">
            <a:spAutoFit/>
          </a:bodyPr>
          <a:lstStyle/>
          <a:p>
            <a:pPr algn="ctr"/>
            <a:r>
              <a:rPr lang="en-US" sz="3000" b="1" dirty="0" smtClean="0"/>
              <a:t>Example 2: </a:t>
            </a:r>
            <a:r>
              <a:rPr lang="en-US" sz="3000" b="1" dirty="0" err="1" smtClean="0"/>
              <a:t>Charness</a:t>
            </a:r>
            <a:r>
              <a:rPr lang="en-US" sz="3000" b="1" dirty="0" smtClean="0"/>
              <a:t> et al. (2005)</a:t>
            </a:r>
            <a:endParaRPr lang="en-US" sz="3000" b="1" dirty="0"/>
          </a:p>
        </p:txBody>
      </p:sp>
      <p:sp>
        <p:nvSpPr>
          <p:cNvPr id="15" name="Rectangle 14"/>
          <p:cNvSpPr/>
          <p:nvPr/>
        </p:nvSpPr>
        <p:spPr>
          <a:xfrm>
            <a:off x="935666" y="3712964"/>
            <a:ext cx="3636334" cy="2154436"/>
          </a:xfrm>
          <a:prstGeom prst="rect">
            <a:avLst/>
          </a:prstGeom>
        </p:spPr>
        <p:txBody>
          <a:bodyPr wrap="square">
            <a:spAutoFit/>
          </a:bodyPr>
          <a:lstStyle/>
          <a:p>
            <a:r>
              <a:rPr lang="en-US" dirty="0" smtClean="0">
                <a:latin typeface="+mj-lt"/>
              </a:rPr>
              <a:t>This paper reports </a:t>
            </a:r>
            <a:r>
              <a:rPr lang="en-US" dirty="0">
                <a:latin typeface="+mj-lt"/>
              </a:rPr>
              <a:t>the </a:t>
            </a:r>
            <a:r>
              <a:rPr lang="en-US" dirty="0" smtClean="0">
                <a:latin typeface="+mj-lt"/>
              </a:rPr>
              <a:t>most </a:t>
            </a:r>
            <a:r>
              <a:rPr lang="en-US" dirty="0">
                <a:latin typeface="+mj-lt"/>
              </a:rPr>
              <a:t>compelling and detailed evidence for how designed training (</a:t>
            </a:r>
            <a:r>
              <a:rPr lang="en-US" dirty="0" smtClean="0">
                <a:latin typeface="+mj-lt"/>
              </a:rPr>
              <a:t>deliberate practice</a:t>
            </a:r>
            <a:r>
              <a:rPr lang="en-US" dirty="0">
                <a:latin typeface="+mj-lt"/>
              </a:rPr>
              <a:t>) is the crucial factor in developing expert chess </a:t>
            </a:r>
            <a:r>
              <a:rPr lang="en-US" dirty="0" smtClean="0">
                <a:latin typeface="+mj-lt"/>
              </a:rPr>
              <a:t>performance.” </a:t>
            </a:r>
            <a:endParaRPr lang="en-US" sz="800" dirty="0" smtClean="0">
              <a:latin typeface="+mj-lt"/>
            </a:endParaRPr>
          </a:p>
          <a:p>
            <a:endParaRPr lang="en-US" sz="800" dirty="0" smtClean="0">
              <a:latin typeface="+mj-lt"/>
            </a:endParaRPr>
          </a:p>
          <a:p>
            <a:r>
              <a:rPr lang="en-US" dirty="0" smtClean="0">
                <a:latin typeface="+mj-lt"/>
              </a:rPr>
              <a:t>     </a:t>
            </a:r>
            <a:r>
              <a:rPr lang="en-US" b="1" dirty="0" smtClean="0">
                <a:latin typeface="+mj-lt"/>
              </a:rPr>
              <a:t>- Ericsson (2005, p</a:t>
            </a:r>
            <a:r>
              <a:rPr lang="en-US" b="1" dirty="0">
                <a:latin typeface="+mj-lt"/>
              </a:rPr>
              <a:t>. 237</a:t>
            </a:r>
            <a:r>
              <a:rPr lang="en-US" b="1" dirty="0" smtClean="0">
                <a:latin typeface="+mj-lt"/>
              </a:rPr>
              <a:t>)</a:t>
            </a:r>
            <a:endParaRPr lang="en-US" b="1" dirty="0">
              <a:latin typeface="+mj-lt"/>
            </a:endParaRPr>
          </a:p>
        </p:txBody>
      </p:sp>
      <p:sp>
        <p:nvSpPr>
          <p:cNvPr id="10" name="TextBox 9"/>
          <p:cNvSpPr txBox="1"/>
          <p:nvPr/>
        </p:nvSpPr>
        <p:spPr>
          <a:xfrm>
            <a:off x="926760" y="2652203"/>
            <a:ext cx="3645240" cy="923330"/>
          </a:xfrm>
          <a:prstGeom prst="rect">
            <a:avLst/>
          </a:prstGeom>
          <a:noFill/>
        </p:spPr>
        <p:txBody>
          <a:bodyPr wrap="square" rtlCol="0">
            <a:spAutoFit/>
          </a:bodyPr>
          <a:lstStyle/>
          <a:p>
            <a:r>
              <a:rPr lang="en-US" dirty="0" smtClean="0"/>
              <a:t>Ericsson (2015) rejects this study for same reason as previous example, but earlier, he stated:</a:t>
            </a:r>
            <a:endParaRPr lang="en-US" b="1" dirty="0">
              <a:solidFill>
                <a:srgbClr val="FF0000"/>
              </a:solidFill>
            </a:endParaRPr>
          </a:p>
        </p:txBody>
      </p:sp>
      <p:sp>
        <p:nvSpPr>
          <p:cNvPr id="12" name="TextBox 11"/>
          <p:cNvSpPr txBox="1"/>
          <p:nvPr/>
        </p:nvSpPr>
        <p:spPr>
          <a:xfrm>
            <a:off x="827567" y="3712534"/>
            <a:ext cx="1143000"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112229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351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solidFill>
                  <a:srgbClr val="646464"/>
                </a:solidFill>
                <a:latin typeface="+mj-lt"/>
                <a:ea typeface="+mj-ea"/>
                <a:cs typeface="+mj-cs"/>
              </a:rPr>
              <a:t>PROBLEMS WITH ERICSSON’S VIEW</a:t>
            </a:r>
            <a:endParaRPr kumimoji="0" lang="en-US" sz="3600" b="1" i="0" u="none" strike="noStrike" kern="1200" cap="none" spc="0" normalizeH="0" baseline="0" noProof="0" dirty="0">
              <a:ln>
                <a:noFill/>
              </a:ln>
              <a:solidFill>
                <a:srgbClr val="646464"/>
              </a:solidFill>
              <a:effectLst/>
              <a:uLnTx/>
              <a:uFillTx/>
              <a:latin typeface="+mj-lt"/>
              <a:ea typeface="+mj-ea"/>
              <a:cs typeface="+mj-cs"/>
            </a:endParaRPr>
          </a:p>
        </p:txBody>
      </p:sp>
      <p:sp>
        <p:nvSpPr>
          <p:cNvPr id="5" name="TextBox 4"/>
          <p:cNvSpPr txBox="1"/>
          <p:nvPr/>
        </p:nvSpPr>
        <p:spPr>
          <a:xfrm>
            <a:off x="914400" y="1905000"/>
            <a:ext cx="6819900" cy="1200329"/>
          </a:xfrm>
          <a:prstGeom prst="rect">
            <a:avLst/>
          </a:prstGeom>
          <a:noFill/>
        </p:spPr>
        <p:txBody>
          <a:bodyPr wrap="square" rtlCol="0">
            <a:spAutoFit/>
          </a:bodyPr>
          <a:lstStyle/>
          <a:p>
            <a:endParaRPr lang="en-US" sz="4000" dirty="0" smtClean="0"/>
          </a:p>
          <a:p>
            <a:endParaRPr lang="en-US" sz="3200" dirty="0"/>
          </a:p>
        </p:txBody>
      </p:sp>
      <p:sp>
        <p:nvSpPr>
          <p:cNvPr id="7" name="TextBox 6"/>
          <p:cNvSpPr txBox="1"/>
          <p:nvPr/>
        </p:nvSpPr>
        <p:spPr>
          <a:xfrm>
            <a:off x="304800" y="1295400"/>
            <a:ext cx="8458200" cy="1015663"/>
          </a:xfrm>
          <a:prstGeom prst="rect">
            <a:avLst/>
          </a:prstGeom>
          <a:noFill/>
        </p:spPr>
        <p:txBody>
          <a:bodyPr wrap="square" rtlCol="0">
            <a:spAutoFit/>
          </a:bodyPr>
          <a:lstStyle/>
          <a:p>
            <a:r>
              <a:rPr lang="en-US" sz="2000" b="1" dirty="0" smtClean="0"/>
              <a:t>Studies that Ericsson has used in past to argue for importance of “deliberate practice” (exact term; his own studies in red), but </a:t>
            </a:r>
            <a:r>
              <a:rPr lang="en-US" sz="2000" b="1" u="sng" dirty="0" smtClean="0"/>
              <a:t>rejected</a:t>
            </a:r>
            <a:r>
              <a:rPr lang="en-US" sz="2000" b="1" dirty="0" smtClean="0"/>
              <a:t> in his critique of our meta-analysis (Ericsson, 2014):</a:t>
            </a:r>
            <a:endParaRPr 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2550842852"/>
              </p:ext>
            </p:extLst>
          </p:nvPr>
        </p:nvGraphicFramePr>
        <p:xfrm>
          <a:off x="2085975" y="2452370"/>
          <a:ext cx="5000625" cy="4253230"/>
        </p:xfrm>
        <a:graphic>
          <a:graphicData uri="http://schemas.openxmlformats.org/drawingml/2006/table">
            <a:tbl>
              <a:tblPr>
                <a:tableStyleId>{5C22544A-7EE6-4342-B048-85BDC9FD1C3A}</a:tableStyleId>
              </a:tblPr>
              <a:tblGrid>
                <a:gridCol w="5000625"/>
              </a:tblGrid>
              <a:tr h="250190">
                <a:tc>
                  <a:txBody>
                    <a:bodyPr/>
                    <a:lstStyle/>
                    <a:p>
                      <a:pPr algn="l" fontAlgn="b"/>
                      <a:r>
                        <a:rPr lang="en-US" sz="1600" u="none" strike="noStrike" dirty="0" smtClean="0">
                          <a:effectLst/>
                        </a:rPr>
                        <a:t>1)</a:t>
                      </a:r>
                      <a:r>
                        <a:rPr lang="en-US" sz="1600" u="none" strike="noStrike" baseline="0" dirty="0" smtClean="0">
                          <a:effectLst/>
                        </a:rPr>
                        <a:t> </a:t>
                      </a:r>
                      <a:r>
                        <a:rPr lang="en-US" sz="1600" u="none" strike="noStrike" dirty="0" err="1" smtClean="0">
                          <a:effectLst/>
                        </a:rPr>
                        <a:t>Charness</a:t>
                      </a:r>
                      <a:r>
                        <a:rPr lang="en-US" sz="1600" u="none" strike="noStrike" dirty="0">
                          <a:effectLst/>
                        </a:rPr>
                        <a:t>, </a:t>
                      </a:r>
                      <a:r>
                        <a:rPr lang="en-US" sz="1600" u="none" strike="noStrike" dirty="0" err="1">
                          <a:effectLst/>
                        </a:rPr>
                        <a:t>Tuffiash</a:t>
                      </a:r>
                      <a:r>
                        <a:rPr lang="en-US" sz="1600" u="none" strike="noStrike" dirty="0">
                          <a:effectLst/>
                        </a:rPr>
                        <a:t>, </a:t>
                      </a:r>
                      <a:r>
                        <a:rPr lang="en-US" sz="1600" u="none" strike="noStrike" dirty="0" err="1">
                          <a:effectLst/>
                        </a:rPr>
                        <a:t>Krampe</a:t>
                      </a:r>
                      <a:r>
                        <a:rPr lang="en-US" sz="1600" u="none" strike="noStrike" dirty="0">
                          <a:effectLst/>
                        </a:rPr>
                        <a:t>, </a:t>
                      </a:r>
                      <a:r>
                        <a:rPr lang="en-US" sz="1600" u="none" strike="noStrike" dirty="0" err="1">
                          <a:effectLst/>
                        </a:rPr>
                        <a:t>Reingold</a:t>
                      </a:r>
                      <a:r>
                        <a:rPr lang="en-US" sz="1600" u="none" strike="noStrike" dirty="0">
                          <a:effectLst/>
                        </a:rPr>
                        <a:t>, &amp; </a:t>
                      </a:r>
                      <a:r>
                        <a:rPr lang="en-US" sz="1600" u="none" strike="noStrike" dirty="0" err="1">
                          <a:effectLst/>
                        </a:rPr>
                        <a:t>Vasyukova</a:t>
                      </a:r>
                      <a:r>
                        <a:rPr lang="en-US" sz="1600" u="none" strike="noStrike" dirty="0">
                          <a:effectLst/>
                        </a:rPr>
                        <a:t> (2005)</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2) de </a:t>
                      </a:r>
                      <a:r>
                        <a:rPr lang="en-US" sz="1600" u="none" strike="noStrike" dirty="0">
                          <a:effectLst/>
                        </a:rPr>
                        <a:t>Bruin, </a:t>
                      </a:r>
                      <a:r>
                        <a:rPr lang="en-US" sz="1600" u="none" strike="noStrike" dirty="0" err="1">
                          <a:effectLst/>
                        </a:rPr>
                        <a:t>Rikers</a:t>
                      </a:r>
                      <a:r>
                        <a:rPr lang="en-US" sz="1600" u="none" strike="noStrike" dirty="0">
                          <a:effectLst/>
                        </a:rPr>
                        <a:t>, &amp; Schmidt (2007)</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3) Duckworth</a:t>
                      </a:r>
                      <a:r>
                        <a:rPr lang="en-US" sz="1600" u="none" strike="noStrike" dirty="0">
                          <a:effectLst/>
                        </a:rPr>
                        <a:t>, Kirby, </a:t>
                      </a:r>
                      <a:r>
                        <a:rPr lang="en-US" sz="1600" u="none" strike="noStrike" dirty="0" err="1">
                          <a:effectLst/>
                        </a:rPr>
                        <a:t>Tsukayama</a:t>
                      </a:r>
                      <a:r>
                        <a:rPr lang="en-US" sz="1600" u="none" strike="noStrike" dirty="0">
                          <a:effectLst/>
                        </a:rPr>
                        <a:t>, </a:t>
                      </a:r>
                      <a:r>
                        <a:rPr lang="en-US" sz="1600" u="none" strike="noStrike" dirty="0" err="1">
                          <a:effectLst/>
                        </a:rPr>
                        <a:t>Berstein</a:t>
                      </a:r>
                      <a:r>
                        <a:rPr lang="en-US" sz="1600" u="none" strike="noStrike" dirty="0">
                          <a:effectLst/>
                        </a:rPr>
                        <a:t>, &amp;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(2011)</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4) Duffy</a:t>
                      </a:r>
                      <a:r>
                        <a:rPr lang="en-US" sz="1600" u="none" strike="noStrike" dirty="0">
                          <a:effectLst/>
                        </a:rPr>
                        <a:t>, Baluch, &amp; </a:t>
                      </a:r>
                      <a:r>
                        <a:rPr lang="en-US" sz="1600" b="1" u="none" strike="noStrike" dirty="0">
                          <a:solidFill>
                            <a:srgbClr val="FF0000"/>
                          </a:solidFill>
                          <a:effectLst/>
                        </a:rPr>
                        <a:t>Ericsson</a:t>
                      </a:r>
                      <a:r>
                        <a:rPr lang="en-US" sz="1600" u="none" strike="noStrike" dirty="0">
                          <a:effectLst/>
                        </a:rPr>
                        <a:t> (2004)</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5) </a:t>
                      </a:r>
                      <a:r>
                        <a:rPr lang="en-US" sz="1600" b="1" u="none" strike="noStrike" dirty="0" smtClean="0">
                          <a:solidFill>
                            <a:srgbClr val="FF0000"/>
                          </a:solidFill>
                          <a:effectLst/>
                        </a:rPr>
                        <a:t>Ericsson</a:t>
                      </a:r>
                      <a:r>
                        <a:rPr lang="en-US" sz="1600" u="none" strike="noStrike" dirty="0">
                          <a:effectLst/>
                        </a:rPr>
                        <a:t>, </a:t>
                      </a:r>
                      <a:r>
                        <a:rPr lang="en-US" sz="1600" u="none" strike="noStrike" dirty="0" err="1">
                          <a:effectLst/>
                        </a:rPr>
                        <a:t>Krampe</a:t>
                      </a:r>
                      <a:r>
                        <a:rPr lang="en-US" sz="1600" u="none" strike="noStrike" dirty="0">
                          <a:effectLst/>
                        </a:rPr>
                        <a:t>, &amp; </a:t>
                      </a:r>
                      <a:r>
                        <a:rPr lang="en-US" sz="1600" u="none" strike="noStrike" dirty="0" err="1">
                          <a:effectLst/>
                        </a:rPr>
                        <a:t>Tesch-Römer</a:t>
                      </a:r>
                      <a:r>
                        <a:rPr lang="en-US" sz="1600" u="none" strike="noStrike" dirty="0">
                          <a:effectLst/>
                        </a:rPr>
                        <a:t> (1993) - Study 1</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6) Harris </a:t>
                      </a:r>
                      <a:r>
                        <a:rPr lang="en-US" sz="1600" u="none" strike="noStrike" dirty="0">
                          <a:effectLst/>
                        </a:rPr>
                        <a:t>(2008</a:t>
                      </a:r>
                      <a:r>
                        <a:rPr lang="en-US" sz="1600" u="none" strike="noStrike" dirty="0" smtClean="0">
                          <a:effectLst/>
                        </a:rPr>
                        <a:t>) (dissertation supervised by Ericsson)</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7) </a:t>
                      </a:r>
                      <a:r>
                        <a:rPr lang="en-US" sz="1600" u="none" strike="noStrike" dirty="0" err="1" smtClean="0">
                          <a:effectLst/>
                        </a:rPr>
                        <a:t>Helsen</a:t>
                      </a:r>
                      <a:r>
                        <a:rPr lang="en-US" sz="1600" u="none" strike="noStrike" dirty="0">
                          <a:effectLst/>
                        </a:rPr>
                        <a:t>, Strakes, &amp; Hodges (1998)</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8) Hodges </a:t>
                      </a:r>
                      <a:r>
                        <a:rPr lang="en-US" sz="1600" u="none" strike="noStrike" dirty="0">
                          <a:effectLst/>
                        </a:rPr>
                        <a:t>&amp; </a:t>
                      </a:r>
                      <a:r>
                        <a:rPr lang="en-US" sz="1600" u="none" strike="noStrike" dirty="0" err="1">
                          <a:effectLst/>
                        </a:rPr>
                        <a:t>Starkes</a:t>
                      </a:r>
                      <a:r>
                        <a:rPr lang="en-US" sz="1600" u="none" strike="noStrike" dirty="0">
                          <a:effectLst/>
                        </a:rPr>
                        <a:t> (1996)</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9) Hodges</a:t>
                      </a:r>
                      <a:r>
                        <a:rPr lang="en-US" sz="1600" u="none" strike="noStrike" dirty="0">
                          <a:effectLst/>
                        </a:rPr>
                        <a:t>, Kerr, </a:t>
                      </a:r>
                      <a:r>
                        <a:rPr lang="en-US" sz="1600" u="none" strike="noStrike" dirty="0" err="1">
                          <a:effectLst/>
                        </a:rPr>
                        <a:t>Starkes</a:t>
                      </a:r>
                      <a:r>
                        <a:rPr lang="en-US" sz="1600" u="none" strike="noStrike" dirty="0">
                          <a:effectLst/>
                        </a:rPr>
                        <a:t>, Weir, &amp; </a:t>
                      </a:r>
                      <a:r>
                        <a:rPr lang="en-US" sz="1600" u="none" strike="noStrike" dirty="0" err="1">
                          <a:effectLst/>
                        </a:rPr>
                        <a:t>Nananidou</a:t>
                      </a:r>
                      <a:r>
                        <a:rPr lang="en-US" sz="1600" u="none" strike="noStrike" dirty="0">
                          <a:effectLst/>
                        </a:rPr>
                        <a:t> (2004)</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10) Hutchinson</a:t>
                      </a:r>
                      <a:r>
                        <a:rPr lang="en-US" sz="1600" u="none" strike="noStrike" dirty="0">
                          <a:effectLst/>
                        </a:rPr>
                        <a:t>, Sachs-Ericsson, &amp;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(2013)</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11) </a:t>
                      </a:r>
                      <a:r>
                        <a:rPr lang="en-US" sz="1600" u="none" strike="noStrike" dirty="0" err="1" smtClean="0">
                          <a:effectLst/>
                        </a:rPr>
                        <a:t>Krampe</a:t>
                      </a:r>
                      <a:r>
                        <a:rPr lang="en-US" sz="1600" u="none" strike="noStrike" dirty="0" smtClean="0">
                          <a:effectLst/>
                        </a:rPr>
                        <a:t> </a:t>
                      </a:r>
                      <a:r>
                        <a:rPr lang="en-US" sz="1600" u="none" strike="noStrike" dirty="0">
                          <a:effectLst/>
                        </a:rPr>
                        <a:t>&amp;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(1993)</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12) </a:t>
                      </a:r>
                      <a:r>
                        <a:rPr lang="en-US" sz="1600" u="none" strike="noStrike" dirty="0" err="1" smtClean="0">
                          <a:effectLst/>
                        </a:rPr>
                        <a:t>Sloboda</a:t>
                      </a:r>
                      <a:r>
                        <a:rPr lang="en-US" sz="1600" u="none" strike="noStrike" dirty="0" smtClean="0">
                          <a:effectLst/>
                        </a:rPr>
                        <a:t> </a:t>
                      </a:r>
                      <a:r>
                        <a:rPr lang="en-US" sz="1600" u="none" strike="noStrike" dirty="0">
                          <a:effectLst/>
                        </a:rPr>
                        <a:t>(1996)</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13)</a:t>
                      </a:r>
                      <a:r>
                        <a:rPr lang="en-US" sz="1600" u="none" strike="noStrike" baseline="0" dirty="0" smtClean="0">
                          <a:effectLst/>
                        </a:rPr>
                        <a:t> </a:t>
                      </a:r>
                      <a:r>
                        <a:rPr lang="en-US" sz="1600" u="none" strike="noStrike" dirty="0" err="1" smtClean="0">
                          <a:effectLst/>
                        </a:rPr>
                        <a:t>Sonnentag</a:t>
                      </a:r>
                      <a:r>
                        <a:rPr lang="en-US" sz="1600" u="none" strike="noStrike" dirty="0" smtClean="0">
                          <a:effectLst/>
                        </a:rPr>
                        <a:t> </a:t>
                      </a:r>
                      <a:r>
                        <a:rPr lang="en-US" sz="1600" u="none" strike="noStrike" dirty="0">
                          <a:effectLst/>
                        </a:rPr>
                        <a:t>&amp; </a:t>
                      </a:r>
                      <a:r>
                        <a:rPr lang="en-US" sz="1600" u="none" strike="noStrike" dirty="0" err="1">
                          <a:effectLst/>
                        </a:rPr>
                        <a:t>Kleine</a:t>
                      </a:r>
                      <a:r>
                        <a:rPr lang="en-US" sz="1600" u="none" strike="noStrike" dirty="0">
                          <a:effectLst/>
                        </a:rPr>
                        <a:t> (2001)</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14) </a:t>
                      </a:r>
                      <a:r>
                        <a:rPr lang="en-US" sz="1600" u="none" strike="noStrike" dirty="0" err="1" smtClean="0">
                          <a:effectLst/>
                        </a:rPr>
                        <a:t>Starkes</a:t>
                      </a:r>
                      <a:r>
                        <a:rPr lang="en-US" sz="1600" u="none" strike="noStrike" dirty="0" smtClean="0">
                          <a:effectLst/>
                        </a:rPr>
                        <a:t> </a:t>
                      </a:r>
                      <a:r>
                        <a:rPr lang="en-US" sz="1600" u="none" strike="noStrike" dirty="0">
                          <a:effectLst/>
                        </a:rPr>
                        <a:t>et al. (1996)</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15) </a:t>
                      </a:r>
                      <a:r>
                        <a:rPr lang="en-US" sz="1600" u="none" strike="noStrike" dirty="0" err="1" smtClean="0">
                          <a:effectLst/>
                        </a:rPr>
                        <a:t>Tuffiash</a:t>
                      </a:r>
                      <a:r>
                        <a:rPr lang="en-US" sz="1600" u="none" strike="noStrike" dirty="0">
                          <a:effectLst/>
                        </a:rPr>
                        <a:t>, </a:t>
                      </a:r>
                      <a:r>
                        <a:rPr lang="en-US" sz="1600" u="none" strike="noStrike" dirty="0" err="1">
                          <a:effectLst/>
                        </a:rPr>
                        <a:t>Roring</a:t>
                      </a:r>
                      <a:r>
                        <a:rPr lang="en-US" sz="1600" u="none" strike="noStrike" dirty="0">
                          <a:effectLst/>
                        </a:rPr>
                        <a:t>, &amp; </a:t>
                      </a:r>
                      <a:r>
                        <a:rPr lang="en-US" sz="1600" b="1" u="none" strike="noStrike" dirty="0">
                          <a:solidFill>
                            <a:srgbClr val="FF0000"/>
                          </a:solidFill>
                          <a:effectLst/>
                        </a:rPr>
                        <a:t>Ericsson</a:t>
                      </a:r>
                      <a:r>
                        <a:rPr lang="en-US" sz="1600" u="none" strike="noStrike" dirty="0">
                          <a:solidFill>
                            <a:srgbClr val="FF0000"/>
                          </a:solidFill>
                          <a:effectLst/>
                        </a:rPr>
                        <a:t> </a:t>
                      </a:r>
                      <a:r>
                        <a:rPr lang="en-US" sz="1600" u="none" strike="noStrike" dirty="0">
                          <a:effectLst/>
                        </a:rPr>
                        <a:t>(2007)</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16) Ward</a:t>
                      </a:r>
                      <a:r>
                        <a:rPr lang="en-US" sz="1600" u="none" strike="noStrike" dirty="0">
                          <a:effectLst/>
                        </a:rPr>
                        <a:t>, Hodges, Williams, &amp; </a:t>
                      </a:r>
                      <a:r>
                        <a:rPr lang="en-US" sz="1600" u="none" strike="noStrike" dirty="0" err="1">
                          <a:effectLst/>
                        </a:rPr>
                        <a:t>Starkes</a:t>
                      </a:r>
                      <a:r>
                        <a:rPr lang="en-US" sz="1600" u="none" strike="noStrike" dirty="0">
                          <a:effectLst/>
                        </a:rPr>
                        <a:t> (2004)</a:t>
                      </a:r>
                      <a:endParaRPr lang="en-US" sz="1600" b="0" i="0" u="none" strike="noStrike" dirty="0">
                        <a:solidFill>
                          <a:srgbClr val="000000"/>
                        </a:solidFill>
                        <a:effectLst/>
                        <a:latin typeface="Calibri" panose="020F0502020204030204" pitchFamily="34" charset="0"/>
                      </a:endParaRPr>
                    </a:p>
                  </a:txBody>
                  <a:tcPr marL="6350" marR="6350" marT="6350" marB="0" anchor="b"/>
                </a:tc>
              </a:tr>
              <a:tr h="184150">
                <a:tc>
                  <a:txBody>
                    <a:bodyPr/>
                    <a:lstStyle/>
                    <a:p>
                      <a:pPr algn="l" fontAlgn="b"/>
                      <a:r>
                        <a:rPr lang="en-US" sz="1600" u="none" strike="noStrike" dirty="0" smtClean="0">
                          <a:effectLst/>
                        </a:rPr>
                        <a:t>17) Young </a:t>
                      </a:r>
                      <a:r>
                        <a:rPr lang="en-US" sz="1600" u="none" strike="noStrike" dirty="0">
                          <a:effectLst/>
                        </a:rPr>
                        <a:t>(1998); Young et al. (2008) (cited in </a:t>
                      </a:r>
                      <a:r>
                        <a:rPr lang="en-US" sz="1600" u="none" strike="noStrike" dirty="0" err="1">
                          <a:effectLst/>
                        </a:rPr>
                        <a:t>Starkes</a:t>
                      </a:r>
                      <a:r>
                        <a:rPr lang="en-US" sz="1600" u="none" strike="noStrike" dirty="0">
                          <a:effectLst/>
                        </a:rPr>
                        <a:t> et al.)</a:t>
                      </a:r>
                      <a:endParaRPr lang="en-US" sz="1600" b="0" i="0" u="none" strike="noStrike" dirty="0">
                        <a:solidFill>
                          <a:srgbClr val="000000"/>
                        </a:solidFill>
                        <a:effectLst/>
                        <a:latin typeface="Calibri" panose="020F0502020204030204" pitchFamily="34" charset="0"/>
                      </a:endParaRPr>
                    </a:p>
                  </a:txBody>
                  <a:tcPr marL="6350" marR="6350" marT="6350" marB="0" anchor="b"/>
                </a:tc>
              </a:tr>
            </a:tbl>
          </a:graphicData>
        </a:graphic>
      </p:graphicFrame>
    </p:spTree>
    <p:extLst>
      <p:ext uri="{BB962C8B-B14F-4D97-AF65-F5344CB8AC3E}">
        <p14:creationId xmlns:p14="http://schemas.microsoft.com/office/powerpoint/2010/main" val="373685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8229600" cy="5482971"/>
          </a:xfrm>
          <a:prstGeom prst="rect">
            <a:avLst/>
          </a:prstGeom>
        </p:spPr>
      </p:pic>
      <p:sp>
        <p:nvSpPr>
          <p:cNvPr id="5" name="TextBox 4"/>
          <p:cNvSpPr txBox="1"/>
          <p:nvPr/>
        </p:nvSpPr>
        <p:spPr>
          <a:xfrm>
            <a:off x="457200" y="736937"/>
            <a:ext cx="3124200" cy="1015663"/>
          </a:xfrm>
          <a:prstGeom prst="rect">
            <a:avLst/>
          </a:prstGeom>
          <a:noFill/>
        </p:spPr>
        <p:txBody>
          <a:bodyPr wrap="square" rtlCol="0">
            <a:spAutoFit/>
          </a:bodyPr>
          <a:lstStyle/>
          <a:p>
            <a:r>
              <a:rPr lang="en-US" sz="2000" dirty="0" smtClean="0"/>
              <a:t>Using studies to argue for a theory, then rejecting those studies…</a:t>
            </a:r>
            <a:endParaRPr lang="en-US" sz="2000" dirty="0"/>
          </a:p>
        </p:txBody>
      </p:sp>
    </p:spTree>
    <p:extLst>
      <p:ext uri="{BB962C8B-B14F-4D97-AF65-F5344CB8AC3E}">
        <p14:creationId xmlns:p14="http://schemas.microsoft.com/office/powerpoint/2010/main" val="307784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VARIABILITY IN SKILL</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39938" name="Picture 2" descr="https://espnfivethirtyeight.files.wordpress.com/2014/11/roeder-feature-chesschampionship-11.png?w=575">
            <a:hlinkClick r:id="rId3"/>
          </p:cNvPr>
          <p:cNvPicPr>
            <a:picLocks noChangeAspect="1" noChangeArrowheads="1"/>
          </p:cNvPicPr>
          <p:nvPr/>
        </p:nvPicPr>
        <p:blipFill>
          <a:blip r:embed="rId4" cstate="print"/>
          <a:srcRect/>
          <a:stretch>
            <a:fillRect/>
          </a:stretch>
        </p:blipFill>
        <p:spPr bwMode="auto">
          <a:xfrm>
            <a:off x="1828800" y="1905000"/>
            <a:ext cx="5476875" cy="4267200"/>
          </a:xfrm>
          <a:prstGeom prst="rect">
            <a:avLst/>
          </a:prstGeom>
          <a:noFill/>
        </p:spPr>
      </p:pic>
    </p:spTree>
    <p:extLst>
      <p:ext uri="{BB962C8B-B14F-4D97-AF65-F5344CB8AC3E}">
        <p14:creationId xmlns:p14="http://schemas.microsoft.com/office/powerpoint/2010/main" val="377688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499" y="1143000"/>
            <a:ext cx="6604000" cy="3714750"/>
          </a:xfrm>
          <a:prstGeom prst="rect">
            <a:avLst/>
          </a:prstGeom>
        </p:spPr>
      </p:pic>
      <p:sp>
        <p:nvSpPr>
          <p:cNvPr id="3" name="Rectangle 2"/>
          <p:cNvSpPr/>
          <p:nvPr/>
        </p:nvSpPr>
        <p:spPr>
          <a:xfrm>
            <a:off x="1828800" y="5181600"/>
            <a:ext cx="5486400" cy="1323439"/>
          </a:xfrm>
          <a:prstGeom prst="rect">
            <a:avLst/>
          </a:prstGeom>
        </p:spPr>
        <p:txBody>
          <a:bodyPr wrap="square">
            <a:spAutoFit/>
          </a:bodyPr>
          <a:lstStyle/>
          <a:p>
            <a:r>
              <a:rPr lang="en-US" dirty="0" smtClean="0"/>
              <a:t>In </a:t>
            </a:r>
            <a:r>
              <a:rPr lang="en-US" dirty="0"/>
              <a:t>so far as a scientific statement speaks about reality, it must be falsifiable: and in so far as it is not falsifiable, it does not speak about reality</a:t>
            </a:r>
            <a:r>
              <a:rPr lang="en-US" dirty="0" smtClean="0"/>
              <a:t>.”</a:t>
            </a:r>
            <a:endParaRPr lang="en-US" sz="800" dirty="0" smtClean="0"/>
          </a:p>
          <a:p>
            <a:endParaRPr lang="en-US" sz="800" dirty="0" smtClean="0"/>
          </a:p>
          <a:p>
            <a:r>
              <a:rPr lang="en-US" b="1" dirty="0"/>
              <a:t> </a:t>
            </a:r>
            <a:r>
              <a:rPr lang="en-US" b="1" dirty="0" smtClean="0"/>
              <a:t>    - Karl Popper, </a:t>
            </a:r>
            <a:r>
              <a:rPr lang="en-US" b="1" i="1" dirty="0" smtClean="0"/>
              <a:t>The Logic of Scientific Discovery</a:t>
            </a:r>
            <a:endParaRPr lang="en-US" b="1" i="1" dirty="0"/>
          </a:p>
        </p:txBody>
      </p:sp>
      <p:sp>
        <p:nvSpPr>
          <p:cNvPr id="4" name="TextBox 3"/>
          <p:cNvSpPr txBox="1"/>
          <p:nvPr/>
        </p:nvSpPr>
        <p:spPr>
          <a:xfrm>
            <a:off x="1731334" y="5181600"/>
            <a:ext cx="762000" cy="381000"/>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140031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82140" y="1828800"/>
            <a:ext cx="5394960" cy="3149812"/>
          </a:xfrm>
          <a:prstGeom prst="rect">
            <a:avLst/>
          </a:prstGeom>
        </p:spPr>
      </p:pic>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1066800" y="5257800"/>
            <a:ext cx="7315200" cy="1015663"/>
          </a:xfrm>
          <a:prstGeom prst="rect">
            <a:avLst/>
          </a:prstGeom>
          <a:solidFill>
            <a:srgbClr val="FFFF00"/>
          </a:solidFill>
        </p:spPr>
        <p:txBody>
          <a:bodyPr wrap="square" rtlCol="0">
            <a:spAutoFit/>
          </a:bodyPr>
          <a:lstStyle/>
          <a:p>
            <a:r>
              <a:rPr lang="en-US" sz="3000" dirty="0" smtClean="0"/>
              <a:t>(1) Case for deliberate practice is based </a:t>
            </a:r>
          </a:p>
          <a:p>
            <a:r>
              <a:rPr lang="en-US" sz="3000" dirty="0" smtClean="0"/>
              <a:t>      largely on </a:t>
            </a:r>
            <a:r>
              <a:rPr lang="en-US" sz="3000" b="1" dirty="0" smtClean="0"/>
              <a:t>cross-sectional</a:t>
            </a:r>
            <a:r>
              <a:rPr lang="en-US" sz="3000" dirty="0"/>
              <a:t> </a:t>
            </a:r>
            <a:r>
              <a:rPr lang="en-US" sz="3000" dirty="0" smtClean="0"/>
              <a:t>evidence.</a:t>
            </a:r>
            <a:endParaRPr lang="en-US" sz="3000" dirty="0"/>
          </a:p>
        </p:txBody>
      </p:sp>
      <p:sp>
        <p:nvSpPr>
          <p:cNvPr id="3" name="TextBox 2"/>
          <p:cNvSpPr txBox="1"/>
          <p:nvPr/>
        </p:nvSpPr>
        <p:spPr>
          <a:xfrm>
            <a:off x="3124200" y="1524000"/>
            <a:ext cx="3581400" cy="276999"/>
          </a:xfrm>
          <a:prstGeom prst="rect">
            <a:avLst/>
          </a:prstGeom>
          <a:noFill/>
        </p:spPr>
        <p:txBody>
          <a:bodyPr wrap="square" rtlCol="0">
            <a:spAutoFit/>
          </a:bodyPr>
          <a:lstStyle/>
          <a:p>
            <a:pPr algn="ctr"/>
            <a:r>
              <a:rPr lang="en-US" sz="1200" dirty="0" smtClean="0">
                <a:solidFill>
                  <a:schemeClr val="bg1">
                    <a:lumMod val="50000"/>
                  </a:schemeClr>
                </a:solidFill>
              </a:rPr>
              <a:t>Ericsson (2006), Figure 38.4</a:t>
            </a:r>
            <a:endParaRPr lang="en-US" sz="1200" dirty="0">
              <a:solidFill>
                <a:schemeClr val="bg1">
                  <a:lumMod val="50000"/>
                </a:schemeClr>
              </a:solidFill>
            </a:endParaRPr>
          </a:p>
        </p:txBody>
      </p:sp>
    </p:spTree>
    <p:extLst>
      <p:ext uri="{BB962C8B-B14F-4D97-AF65-F5344CB8AC3E}">
        <p14:creationId xmlns:p14="http://schemas.microsoft.com/office/powerpoint/2010/main" val="1991552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882140" y="1828800"/>
            <a:ext cx="5394960" cy="3149812"/>
          </a:xfrm>
          <a:prstGeom prst="rect">
            <a:avLst/>
          </a:prstGeom>
        </p:spPr>
      </p:pic>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noProof="0"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6" name="TextBox 5"/>
          <p:cNvSpPr txBox="1"/>
          <p:nvPr/>
        </p:nvSpPr>
        <p:spPr>
          <a:xfrm>
            <a:off x="1066800" y="5257800"/>
            <a:ext cx="7315200" cy="1015663"/>
          </a:xfrm>
          <a:prstGeom prst="rect">
            <a:avLst/>
          </a:prstGeom>
          <a:solidFill>
            <a:srgbClr val="FFFF00"/>
          </a:solidFill>
        </p:spPr>
        <p:txBody>
          <a:bodyPr wrap="square" rtlCol="0">
            <a:spAutoFit/>
          </a:bodyPr>
          <a:lstStyle/>
          <a:p>
            <a:r>
              <a:rPr lang="en-US" sz="3000" b="1" dirty="0" smtClean="0"/>
              <a:t>Selective attrition:</a:t>
            </a:r>
            <a:r>
              <a:rPr lang="en-US" sz="3000" dirty="0" smtClean="0"/>
              <a:t> People who are not very </a:t>
            </a:r>
          </a:p>
          <a:p>
            <a:r>
              <a:rPr lang="en-US" sz="3000" dirty="0" smtClean="0"/>
              <a:t>good may drop out.</a:t>
            </a:r>
            <a:endParaRPr lang="en-US" sz="3000" dirty="0"/>
          </a:p>
        </p:txBody>
      </p:sp>
      <p:sp>
        <p:nvSpPr>
          <p:cNvPr id="3" name="TextBox 2"/>
          <p:cNvSpPr txBox="1"/>
          <p:nvPr/>
        </p:nvSpPr>
        <p:spPr>
          <a:xfrm>
            <a:off x="3124200" y="1524000"/>
            <a:ext cx="3581400" cy="276999"/>
          </a:xfrm>
          <a:prstGeom prst="rect">
            <a:avLst/>
          </a:prstGeom>
          <a:noFill/>
        </p:spPr>
        <p:txBody>
          <a:bodyPr wrap="square" rtlCol="0">
            <a:spAutoFit/>
          </a:bodyPr>
          <a:lstStyle/>
          <a:p>
            <a:pPr algn="ctr"/>
            <a:r>
              <a:rPr lang="en-US" sz="1200" dirty="0" smtClean="0">
                <a:solidFill>
                  <a:schemeClr val="bg1">
                    <a:lumMod val="50000"/>
                  </a:schemeClr>
                </a:solidFill>
              </a:rPr>
              <a:t>Ericsson (2006), Figure 38.4</a:t>
            </a:r>
            <a:endParaRPr lang="en-US" sz="1200" dirty="0">
              <a:solidFill>
                <a:schemeClr val="bg1">
                  <a:lumMod val="50000"/>
                </a:schemeClr>
              </a:solidFill>
            </a:endParaRPr>
          </a:p>
        </p:txBody>
      </p:sp>
    </p:spTree>
    <p:extLst>
      <p:ext uri="{BB962C8B-B14F-4D97-AF65-F5344CB8AC3E}">
        <p14:creationId xmlns:p14="http://schemas.microsoft.com/office/powerpoint/2010/main" val="141454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81200"/>
            <a:ext cx="1669952" cy="2517543"/>
          </a:xfrm>
          <a:prstGeom prst="rect">
            <a:avLst/>
          </a:prstGeom>
        </p:spPr>
      </p:pic>
      <p:pic>
        <p:nvPicPr>
          <p:cNvPr id="3" name="Picture 2"/>
          <p:cNvPicPr>
            <a:picLocks/>
          </p:cNvPicPr>
          <p:nvPr/>
        </p:nvPicPr>
        <p:blipFill rotWithShape="1">
          <a:blip r:embed="rId4">
            <a:extLst>
              <a:ext uri="{28A0092B-C50C-407E-A947-70E740481C1C}">
                <a14:useLocalDpi xmlns:a14="http://schemas.microsoft.com/office/drawing/2010/main" val="0"/>
              </a:ext>
            </a:extLst>
          </a:blip>
          <a:srcRect b="2378"/>
          <a:stretch/>
        </p:blipFill>
        <p:spPr>
          <a:xfrm>
            <a:off x="6781800" y="1992630"/>
            <a:ext cx="1600200" cy="2496312"/>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2736752" y="1981200"/>
            <a:ext cx="1600200" cy="2517543"/>
          </a:xfrm>
          <a:prstGeom prst="rect">
            <a:avLst/>
          </a:prstGeom>
          <a:ln>
            <a:solidFill>
              <a:schemeClr val="bg1">
                <a:lumMod val="95000"/>
              </a:schemeClr>
            </a:solidFill>
          </a:ln>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4729974" y="1981200"/>
            <a:ext cx="1664378" cy="2492143"/>
          </a:xfrm>
          <a:prstGeom prst="rect">
            <a:avLst/>
          </a:prstGeom>
        </p:spPr>
      </p:pic>
      <p:sp>
        <p:nvSpPr>
          <p:cNvPr id="12" name="TextBox 11"/>
          <p:cNvSpPr txBox="1"/>
          <p:nvPr/>
        </p:nvSpPr>
        <p:spPr>
          <a:xfrm>
            <a:off x="1066800" y="5257800"/>
            <a:ext cx="7315200" cy="1015663"/>
          </a:xfrm>
          <a:prstGeom prst="rect">
            <a:avLst/>
          </a:prstGeom>
          <a:solidFill>
            <a:srgbClr val="FFFF00"/>
          </a:solidFill>
        </p:spPr>
        <p:txBody>
          <a:bodyPr wrap="square" rtlCol="0">
            <a:spAutoFit/>
          </a:bodyPr>
          <a:lstStyle/>
          <a:p>
            <a:r>
              <a:rPr lang="en-US" sz="3000" dirty="0" smtClean="0"/>
              <a:t>(2) Case for deliberate practice is based   </a:t>
            </a:r>
          </a:p>
          <a:p>
            <a:r>
              <a:rPr lang="en-US" sz="3000" dirty="0" smtClean="0"/>
              <a:t>      largely on self-reports of practice.</a:t>
            </a:r>
            <a:endParaRPr lang="en-US" sz="3000" dirty="0"/>
          </a:p>
        </p:txBody>
      </p:sp>
    </p:spTree>
    <p:extLst>
      <p:ext uri="{BB962C8B-B14F-4D97-AF65-F5344CB8AC3E}">
        <p14:creationId xmlns:p14="http://schemas.microsoft.com/office/powerpoint/2010/main" val="2290170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81200"/>
            <a:ext cx="1669952" cy="2517543"/>
          </a:xfrm>
          <a:prstGeom prst="rect">
            <a:avLst/>
          </a:prstGeom>
        </p:spPr>
      </p:pic>
      <p:pic>
        <p:nvPicPr>
          <p:cNvPr id="3" name="Picture 2"/>
          <p:cNvPicPr>
            <a:picLocks/>
          </p:cNvPicPr>
          <p:nvPr/>
        </p:nvPicPr>
        <p:blipFill rotWithShape="1">
          <a:blip r:embed="rId4">
            <a:extLst>
              <a:ext uri="{28A0092B-C50C-407E-A947-70E740481C1C}">
                <a14:useLocalDpi xmlns:a14="http://schemas.microsoft.com/office/drawing/2010/main" val="0"/>
              </a:ext>
            </a:extLst>
          </a:blip>
          <a:srcRect b="2378"/>
          <a:stretch/>
        </p:blipFill>
        <p:spPr>
          <a:xfrm>
            <a:off x="6781800" y="1992630"/>
            <a:ext cx="1600200" cy="2496312"/>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2736752" y="1981200"/>
            <a:ext cx="1600200" cy="2517543"/>
          </a:xfrm>
          <a:prstGeom prst="rect">
            <a:avLst/>
          </a:prstGeom>
          <a:ln>
            <a:solidFill>
              <a:schemeClr val="bg1">
                <a:lumMod val="95000"/>
              </a:schemeClr>
            </a:solidFill>
          </a:ln>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4729974" y="1981200"/>
            <a:ext cx="1664378" cy="2492143"/>
          </a:xfrm>
          <a:prstGeom prst="rect">
            <a:avLst/>
          </a:prstGeom>
        </p:spPr>
      </p:pic>
      <p:sp>
        <p:nvSpPr>
          <p:cNvPr id="10" name="TextBox 9"/>
          <p:cNvSpPr txBox="1"/>
          <p:nvPr/>
        </p:nvSpPr>
        <p:spPr>
          <a:xfrm>
            <a:off x="1066800" y="5257800"/>
            <a:ext cx="7315200" cy="1015663"/>
          </a:xfrm>
          <a:prstGeom prst="rect">
            <a:avLst/>
          </a:prstGeom>
          <a:solidFill>
            <a:srgbClr val="FFFF00"/>
          </a:solidFill>
        </p:spPr>
        <p:txBody>
          <a:bodyPr wrap="square" rtlCol="0">
            <a:spAutoFit/>
          </a:bodyPr>
          <a:lstStyle/>
          <a:p>
            <a:r>
              <a:rPr lang="en-US" sz="3000" b="1" dirty="0" smtClean="0"/>
              <a:t>Validity of estimates:</a:t>
            </a:r>
            <a:r>
              <a:rPr lang="en-US" sz="3000" dirty="0" smtClean="0"/>
              <a:t> People may base practice estimates on current level of skill.</a:t>
            </a:r>
            <a:endParaRPr lang="en-US" sz="3000" dirty="0"/>
          </a:p>
        </p:txBody>
      </p:sp>
    </p:spTree>
    <p:extLst>
      <p:ext uri="{BB962C8B-B14F-4D97-AF65-F5344CB8AC3E}">
        <p14:creationId xmlns:p14="http://schemas.microsoft.com/office/powerpoint/2010/main" val="1892435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CAVEATS</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981200"/>
            <a:ext cx="1669952" cy="2517543"/>
          </a:xfrm>
          <a:prstGeom prst="rect">
            <a:avLst/>
          </a:prstGeom>
        </p:spPr>
      </p:pic>
      <p:pic>
        <p:nvPicPr>
          <p:cNvPr id="3" name="Picture 2"/>
          <p:cNvPicPr>
            <a:picLocks/>
          </p:cNvPicPr>
          <p:nvPr/>
        </p:nvPicPr>
        <p:blipFill rotWithShape="1">
          <a:blip r:embed="rId4">
            <a:extLst>
              <a:ext uri="{28A0092B-C50C-407E-A947-70E740481C1C}">
                <a14:useLocalDpi xmlns:a14="http://schemas.microsoft.com/office/drawing/2010/main" val="0"/>
              </a:ext>
            </a:extLst>
          </a:blip>
          <a:srcRect b="2378"/>
          <a:stretch/>
        </p:blipFill>
        <p:spPr>
          <a:xfrm>
            <a:off x="6781800" y="1992630"/>
            <a:ext cx="1600200" cy="2496312"/>
          </a:xfrm>
          <a:prstGeom prst="rect">
            <a:avLst/>
          </a:prstGeom>
        </p:spPr>
      </p:pic>
      <p:pic>
        <p:nvPicPr>
          <p:cNvPr id="4" name="Picture 3"/>
          <p:cNvPicPr>
            <a:picLocks/>
          </p:cNvPicPr>
          <p:nvPr/>
        </p:nvPicPr>
        <p:blipFill>
          <a:blip r:embed="rId5">
            <a:extLst>
              <a:ext uri="{28A0092B-C50C-407E-A947-70E740481C1C}">
                <a14:useLocalDpi xmlns:a14="http://schemas.microsoft.com/office/drawing/2010/main" val="0"/>
              </a:ext>
            </a:extLst>
          </a:blip>
          <a:stretch>
            <a:fillRect/>
          </a:stretch>
        </p:blipFill>
        <p:spPr>
          <a:xfrm>
            <a:off x="2736752" y="1981200"/>
            <a:ext cx="1600200" cy="2517543"/>
          </a:xfrm>
          <a:prstGeom prst="rect">
            <a:avLst/>
          </a:prstGeom>
          <a:ln>
            <a:solidFill>
              <a:schemeClr val="bg1">
                <a:lumMod val="95000"/>
              </a:schemeClr>
            </a:solidFill>
          </a:ln>
        </p:spPr>
      </p:pic>
      <p:pic>
        <p:nvPicPr>
          <p:cNvPr id="13" name="Picture 12"/>
          <p:cNvPicPr>
            <a:picLocks/>
          </p:cNvPicPr>
          <p:nvPr/>
        </p:nvPicPr>
        <p:blipFill>
          <a:blip r:embed="rId6">
            <a:extLst>
              <a:ext uri="{28A0092B-C50C-407E-A947-70E740481C1C}">
                <a14:useLocalDpi xmlns:a14="http://schemas.microsoft.com/office/drawing/2010/main" val="0"/>
              </a:ext>
            </a:extLst>
          </a:blip>
          <a:stretch>
            <a:fillRect/>
          </a:stretch>
        </p:blipFill>
        <p:spPr>
          <a:xfrm>
            <a:off x="4729974" y="1981200"/>
            <a:ext cx="1664378" cy="2492143"/>
          </a:xfrm>
          <a:prstGeom prst="rect">
            <a:avLst/>
          </a:prstGeom>
        </p:spPr>
      </p:pic>
      <p:sp>
        <p:nvSpPr>
          <p:cNvPr id="10" name="TextBox 9"/>
          <p:cNvSpPr txBox="1"/>
          <p:nvPr/>
        </p:nvSpPr>
        <p:spPr>
          <a:xfrm>
            <a:off x="1066800" y="5257800"/>
            <a:ext cx="7315200" cy="1015663"/>
          </a:xfrm>
          <a:prstGeom prst="rect">
            <a:avLst/>
          </a:prstGeom>
          <a:solidFill>
            <a:srgbClr val="FFFF00"/>
          </a:solidFill>
        </p:spPr>
        <p:txBody>
          <a:bodyPr wrap="square" rtlCol="0">
            <a:spAutoFit/>
          </a:bodyPr>
          <a:lstStyle/>
          <a:p>
            <a:r>
              <a:rPr lang="en-US" sz="3000" b="1" dirty="0" smtClean="0"/>
              <a:t>Validity of estimates:</a:t>
            </a:r>
            <a:r>
              <a:rPr lang="en-US" sz="3000" dirty="0" smtClean="0"/>
              <a:t> Estimates may be influenced by popular(</a:t>
            </a:r>
            <a:r>
              <a:rPr lang="en-US" sz="3000" dirty="0" err="1" smtClean="0"/>
              <a:t>ized</a:t>
            </a:r>
            <a:r>
              <a:rPr lang="en-US" sz="3000" dirty="0" smtClean="0"/>
              <a:t>) views</a:t>
            </a:r>
            <a:endParaRPr lang="en-US" sz="3000" dirty="0"/>
          </a:p>
        </p:txBody>
      </p:sp>
    </p:spTree>
    <p:extLst>
      <p:ext uri="{BB962C8B-B14F-4D97-AF65-F5344CB8AC3E}">
        <p14:creationId xmlns:p14="http://schemas.microsoft.com/office/powerpoint/2010/main" val="270793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for Graphics</a:t>
            </a:r>
            <a:endParaRPr lang="en-US" dirty="0"/>
          </a:p>
        </p:txBody>
      </p:sp>
      <p:sp>
        <p:nvSpPr>
          <p:cNvPr id="3" name="Content Placeholder 2"/>
          <p:cNvSpPr>
            <a:spLocks noGrp="1"/>
          </p:cNvSpPr>
          <p:nvPr>
            <p:ph idx="1"/>
          </p:nvPr>
        </p:nvSpPr>
        <p:spPr/>
        <p:txBody>
          <a:bodyPr numCol="2">
            <a:normAutofit fontScale="32500" lnSpcReduction="20000"/>
          </a:bodyPr>
          <a:lstStyle/>
          <a:p>
            <a:pPr lvl="0"/>
            <a:r>
              <a:rPr lang="en-US" u="sng" dirty="0">
                <a:hlinkClick r:id="rId2"/>
              </a:rPr>
              <a:t>http://waterpolo218.deviantart.com/art/no-creativity-346991145</a:t>
            </a:r>
            <a:endParaRPr lang="en-US" dirty="0"/>
          </a:p>
          <a:p>
            <a:pPr lvl="0"/>
            <a:r>
              <a:rPr lang="en-US" u="sng" dirty="0">
                <a:hlinkClick r:id="rId3"/>
              </a:rPr>
              <a:t>http://article.wn.com/view/2014/11/23/Carlsen_retains_world_chess_title/</a:t>
            </a:r>
            <a:endParaRPr lang="en-US" dirty="0"/>
          </a:p>
          <a:p>
            <a:pPr lvl="0"/>
            <a:r>
              <a:rPr lang="en-US" u="sng" dirty="0">
                <a:hlinkClick r:id="rId4"/>
              </a:rPr>
              <a:t>http://dancemelody.com/ballet-pictures/rss/feed/gallery/latest</a:t>
            </a:r>
            <a:endParaRPr lang="en-US" dirty="0"/>
          </a:p>
          <a:p>
            <a:pPr lvl="0"/>
            <a:r>
              <a:rPr lang="en-US" u="sng" dirty="0">
                <a:hlinkClick r:id="rId5"/>
              </a:rPr>
              <a:t>http://images.performgroup.com/di/library/sporting_news/4c/4f/stephen-curry-021415-ftr-gettyjpg_zk4nwx55fa8i1mj6kihzjw880.jpg?t=-1958837941</a:t>
            </a:r>
            <a:endParaRPr lang="en-US" dirty="0"/>
          </a:p>
          <a:p>
            <a:pPr lvl="0"/>
            <a:r>
              <a:rPr lang="en-US" u="sng" dirty="0">
                <a:hlinkClick r:id="rId6"/>
              </a:rPr>
              <a:t>http://www.joshuabell.com/official-photos/16262</a:t>
            </a:r>
            <a:endParaRPr lang="en-US" dirty="0"/>
          </a:p>
          <a:p>
            <a:pPr lvl="0"/>
            <a:r>
              <a:rPr lang="en-US" u="sng" dirty="0">
                <a:hlinkClick r:id="rId7"/>
              </a:rPr>
              <a:t>http://www.japantimes.co.jp/life/2012/01/01/people/a-fusion-of-cultures-revealed-in-dance/</a:t>
            </a:r>
            <a:endParaRPr lang="en-US" dirty="0"/>
          </a:p>
          <a:p>
            <a:pPr lvl="0"/>
            <a:r>
              <a:rPr lang="en-US" u="sng" dirty="0">
                <a:hlinkClick r:id="rId8"/>
              </a:rPr>
              <a:t>http://www.cinematicparadox.com/2011/06/5-reasons-why-i-love-rebecca-hall.html</a:t>
            </a:r>
            <a:endParaRPr lang="en-US" dirty="0"/>
          </a:p>
          <a:p>
            <a:pPr lvl="0"/>
            <a:r>
              <a:rPr lang="en-US" u="sng" dirty="0">
                <a:hlinkClick r:id="rId9"/>
              </a:rPr>
              <a:t>http://www.chess.com/news/carlsen-v-anand-world-world-championship-coverage-2888</a:t>
            </a:r>
            <a:endParaRPr lang="en-US" dirty="0"/>
          </a:p>
          <a:p>
            <a:pPr lvl="0"/>
            <a:r>
              <a:rPr lang="en-US" u="sng" dirty="0">
                <a:hlinkClick r:id="rId10"/>
              </a:rPr>
              <a:t>http://fivethirtyeight.com/features/magnus-carlsen-world-chess-championship/?utm_medium=twitter&amp;utm_source=twitterfeed</a:t>
            </a:r>
            <a:endParaRPr lang="en-US" dirty="0"/>
          </a:p>
          <a:p>
            <a:pPr lvl="0"/>
            <a:r>
              <a:rPr lang="en-US" u="sng" dirty="0">
                <a:hlinkClick r:id="rId11"/>
              </a:rPr>
              <a:t>http://commons.wikimedia.org/wiki/File:Galton_at_Bertillon's_(1893).jpg</a:t>
            </a:r>
            <a:endParaRPr lang="en-US" dirty="0"/>
          </a:p>
          <a:p>
            <a:pPr lvl="0"/>
            <a:r>
              <a:rPr lang="en-US" u="sng" dirty="0">
                <a:hlinkClick r:id="rId12"/>
              </a:rPr>
              <a:t>http://www.mugu.com/galton/books/hereditary-genius/</a:t>
            </a:r>
            <a:endParaRPr lang="en-US" dirty="0"/>
          </a:p>
          <a:p>
            <a:pPr lvl="0"/>
            <a:r>
              <a:rPr lang="en-US" u="sng" dirty="0">
                <a:hlinkClick r:id="rId13"/>
              </a:rPr>
              <a:t>http://commons.wikimedia.org/wiki/File:John_Broadus_Watson.JPG</a:t>
            </a:r>
            <a:endParaRPr lang="en-US" dirty="0"/>
          </a:p>
          <a:p>
            <a:pPr lvl="0"/>
            <a:r>
              <a:rPr lang="en-US" u="sng" dirty="0">
                <a:hlinkClick r:id="rId14"/>
              </a:rPr>
              <a:t>http://www.hsmagazine.net/2012/09/the-challenge-of-creating-music/</a:t>
            </a:r>
            <a:endParaRPr lang="en-US" dirty="0"/>
          </a:p>
          <a:p>
            <a:pPr lvl="0"/>
            <a:r>
              <a:rPr lang="en-US" u="sng" dirty="0">
                <a:hlinkClick r:id="rId15"/>
              </a:rPr>
              <a:t>http://blog.indezine.com/2013_02_01_archive.html</a:t>
            </a:r>
            <a:endParaRPr lang="en-US" dirty="0"/>
          </a:p>
          <a:p>
            <a:pPr lvl="0"/>
            <a:r>
              <a:rPr lang="en-US" u="sng" dirty="0">
                <a:hlinkClick r:id="rId16"/>
              </a:rPr>
              <a:t>http://conference2014.talentday.eu/sites/all/files/K_Anders_Ericsson_v_0.jpg?1397769494</a:t>
            </a:r>
            <a:endParaRPr lang="en-US" dirty="0"/>
          </a:p>
          <a:p>
            <a:pPr lvl="0"/>
            <a:r>
              <a:rPr lang="en-US" u="sng" dirty="0">
                <a:hlinkClick r:id="rId17"/>
              </a:rPr>
              <a:t>https://itunes.apple.com/gb/podcast/freakonomics-radio/id354668519?mt=2</a:t>
            </a:r>
            <a:endParaRPr lang="en-US" dirty="0"/>
          </a:p>
          <a:p>
            <a:pPr lvl="0"/>
            <a:r>
              <a:rPr lang="en-US" u="sng" dirty="0">
                <a:hlinkClick r:id="rId18"/>
              </a:rPr>
              <a:t>http://education101intrototeaching.pbworks.com/w/page/10077124/Theories%20of%20Education%3A%20%20Behaviorism</a:t>
            </a:r>
            <a:endParaRPr lang="en-US" dirty="0"/>
          </a:p>
          <a:p>
            <a:pPr lvl="0"/>
            <a:r>
              <a:rPr lang="en-US" u="sng" dirty="0">
                <a:hlinkClick r:id="rId19"/>
              </a:rPr>
              <a:t>http://www.freepik.com/free-photos-vectors/question-mark</a:t>
            </a:r>
            <a:endParaRPr lang="en-US" dirty="0"/>
          </a:p>
          <a:p>
            <a:pPr lvl="0"/>
            <a:r>
              <a:rPr lang="en-US" u="sng" dirty="0">
                <a:hlinkClick r:id="rId20"/>
              </a:rPr>
              <a:t>http://www.vectortop.com/category/free-psd</a:t>
            </a:r>
            <a:endParaRPr lang="en-US" dirty="0"/>
          </a:p>
          <a:p>
            <a:pPr lvl="0"/>
            <a:r>
              <a:rPr lang="en-US" u="sng" dirty="0">
                <a:hlinkClick r:id="rId21"/>
              </a:rPr>
              <a:t>http://deltacenter.uiowa.edu/</a:t>
            </a:r>
            <a:endParaRPr lang="en-US" dirty="0"/>
          </a:p>
          <a:p>
            <a:pPr lvl="0"/>
            <a:r>
              <a:rPr lang="en-US" u="sng" dirty="0">
                <a:hlinkClick r:id="rId22"/>
              </a:rPr>
              <a:t>http://doandroidsdance.com/features/10-trends-we-dont-want-to-see-in-2013/s/uneducated-fans/</a:t>
            </a:r>
            <a:endParaRPr lang="en-US" dirty="0"/>
          </a:p>
          <a:p>
            <a:pPr lvl="0"/>
            <a:r>
              <a:rPr lang="en-US" u="sng" dirty="0">
                <a:hlinkClick r:id="rId23"/>
              </a:rPr>
              <a:t>http://www.gettyimages.com/detail/news-photo/philosopher-sir-karl-popper-poses-at-his-home-in-croydon-in-news-photo/3449586</a:t>
            </a:r>
            <a:endParaRPr lang="en-US" dirty="0"/>
          </a:p>
          <a:p>
            <a:pPr lvl="0"/>
            <a:r>
              <a:rPr lang="en-US" u="sng" dirty="0">
                <a:hlinkClick r:id="rId24"/>
              </a:rPr>
              <a:t>http://astore.amazon.co.uk/picbotcom/images/1591842247/280-4412852-1420425</a:t>
            </a:r>
            <a:endParaRPr lang="en-US" dirty="0"/>
          </a:p>
          <a:p>
            <a:pPr lvl="0"/>
            <a:r>
              <a:rPr lang="en-US" u="sng" dirty="0">
                <a:hlinkClick r:id="rId25"/>
              </a:rPr>
              <a:t>http://penguinrandomhouse.ca/imprints/viking</a:t>
            </a:r>
            <a:endParaRPr lang="en-US" dirty="0"/>
          </a:p>
          <a:p>
            <a:pPr lvl="0"/>
            <a:r>
              <a:rPr lang="en-US" u="sng" dirty="0">
                <a:hlinkClick r:id="rId26"/>
              </a:rPr>
              <a:t>https://en.m.wikipedia.org/wiki/Outliers_%28book%29</a:t>
            </a:r>
            <a:endParaRPr lang="en-US" dirty="0"/>
          </a:p>
          <a:p>
            <a:pPr lvl="0"/>
            <a:r>
              <a:rPr lang="en-US" u="sng" dirty="0">
                <a:hlinkClick r:id="rId27"/>
              </a:rPr>
              <a:t>http://thetalentcode.com/2012/03/20/the-real-lessons-of-the-10000-hour-rule/</a:t>
            </a:r>
            <a:endParaRPr lang="en-US" dirty="0"/>
          </a:p>
          <a:p>
            <a:pPr marL="0" lvl="0" indent="0">
              <a:buNone/>
            </a:pPr>
            <a:endParaRPr lang="en-US" dirty="0"/>
          </a:p>
        </p:txBody>
      </p:sp>
      <p:sp>
        <p:nvSpPr>
          <p:cNvPr id="4" name="TextBox 3"/>
          <p:cNvSpPr txBox="1"/>
          <p:nvPr/>
        </p:nvSpPr>
        <p:spPr>
          <a:xfrm>
            <a:off x="0" y="6521194"/>
            <a:ext cx="9144000" cy="307777"/>
          </a:xfrm>
          <a:prstGeom prst="rect">
            <a:avLst/>
          </a:prstGeom>
          <a:noFill/>
        </p:spPr>
        <p:txBody>
          <a:bodyPr wrap="square" rtlCol="0">
            <a:spAutoFit/>
          </a:bodyPr>
          <a:lstStyle/>
          <a:p>
            <a:pPr algn="r"/>
            <a:r>
              <a:rPr lang="en-US" sz="1400" dirty="0" smtClean="0"/>
              <a:t>(sources listed in order of graphic presentation)</a:t>
            </a:r>
            <a:endParaRPr lang="en-US" sz="1400" dirty="0"/>
          </a:p>
        </p:txBody>
      </p:sp>
    </p:spTree>
    <p:extLst>
      <p:ext uri="{BB962C8B-B14F-4D97-AF65-F5344CB8AC3E}">
        <p14:creationId xmlns:p14="http://schemas.microsoft.com/office/powerpoint/2010/main" val="130269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
          <p:cNvSpPr txBox="1">
            <a:spLocks/>
          </p:cNvSpPr>
          <p:nvPr/>
        </p:nvSpPr>
        <p:spPr>
          <a:xfrm>
            <a:off x="0" y="403034"/>
            <a:ext cx="9144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b="1" dirty="0" smtClean="0">
                <a:solidFill>
                  <a:srgbClr val="646464"/>
                </a:solidFill>
                <a:latin typeface="+mj-lt"/>
                <a:ea typeface="+mj-ea"/>
                <a:cs typeface="+mj-cs"/>
              </a:rPr>
              <a:t>THE SCIENCE OF EXPERTISE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19457" name="Picture 1"/>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381000" y="2007600"/>
            <a:ext cx="8153400" cy="3402600"/>
          </a:xfrm>
          <a:prstGeom prst="rect">
            <a:avLst/>
          </a:prstGeom>
          <a:noFill/>
          <a:ln w="9525">
            <a:noFill/>
            <a:miter lim="800000"/>
            <a:headEnd/>
            <a:tailEnd/>
          </a:ln>
        </p:spPr>
      </p:pic>
      <p:sp>
        <p:nvSpPr>
          <p:cNvPr id="6" name="TextBox 5"/>
          <p:cNvSpPr txBox="1"/>
          <p:nvPr/>
        </p:nvSpPr>
        <p:spPr>
          <a:xfrm>
            <a:off x="370367" y="5694402"/>
            <a:ext cx="8578702" cy="553998"/>
          </a:xfrm>
          <a:prstGeom prst="rect">
            <a:avLst/>
          </a:prstGeom>
          <a:noFill/>
        </p:spPr>
        <p:txBody>
          <a:bodyPr wrap="square" rtlCol="0">
            <a:spAutoFit/>
          </a:bodyPr>
          <a:lstStyle/>
          <a:p>
            <a:r>
              <a:rPr lang="en-US" sz="3000" spc="100" dirty="0" smtClean="0"/>
              <a:t>What </a:t>
            </a:r>
            <a:r>
              <a:rPr lang="en-US" sz="3000" b="1" i="1" spc="100" dirty="0" smtClean="0">
                <a:solidFill>
                  <a:srgbClr val="006AA7"/>
                </a:solidFill>
              </a:rPr>
              <a:t>factors</a:t>
            </a:r>
            <a:r>
              <a:rPr lang="en-US" sz="3000" spc="100" dirty="0" smtClean="0">
                <a:solidFill>
                  <a:srgbClr val="006AA7"/>
                </a:solidFill>
              </a:rPr>
              <a:t> </a:t>
            </a:r>
            <a:r>
              <a:rPr lang="en-US" sz="3000" spc="100" dirty="0" smtClean="0"/>
              <a:t>explain this striking variability?</a:t>
            </a:r>
            <a:endParaRPr lang="en-US" sz="3000" spc="100" dirty="0"/>
          </a:p>
        </p:txBody>
      </p:sp>
      <p:sp>
        <p:nvSpPr>
          <p:cNvPr id="7" name="TextBox 6"/>
          <p:cNvSpPr txBox="1"/>
          <p:nvPr/>
        </p:nvSpPr>
        <p:spPr>
          <a:xfrm>
            <a:off x="1143000" y="3657600"/>
            <a:ext cx="2286000" cy="1200329"/>
          </a:xfrm>
          <a:prstGeom prst="rect">
            <a:avLst/>
          </a:prstGeom>
          <a:noFill/>
        </p:spPr>
        <p:txBody>
          <a:bodyPr wrap="square" rtlCol="0">
            <a:spAutoFit/>
          </a:bodyPr>
          <a:lstStyle/>
          <a:p>
            <a:pPr algn="ctr"/>
            <a:r>
              <a:rPr lang="en-US" sz="7200" dirty="0" smtClean="0">
                <a:solidFill>
                  <a:schemeClr val="bg1">
                    <a:lumMod val="95000"/>
                  </a:schemeClr>
                </a:solidFill>
              </a:rPr>
              <a:t>?</a:t>
            </a:r>
            <a:endParaRPr lang="en-US" sz="7200" dirty="0">
              <a:solidFill>
                <a:schemeClr val="bg1">
                  <a:lumMod val="95000"/>
                </a:schemeClr>
              </a:solidFill>
            </a:endParaRPr>
          </a:p>
        </p:txBody>
      </p:sp>
    </p:spTree>
    <p:extLst>
      <p:ext uri="{BB962C8B-B14F-4D97-AF65-F5344CB8AC3E}">
        <p14:creationId xmlns:p14="http://schemas.microsoft.com/office/powerpoint/2010/main" val="3666756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0" name="TextBox 5"/>
          <p:cNvSpPr txBox="1">
            <a:spLocks noChangeArrowheads="1"/>
          </p:cNvSpPr>
          <p:nvPr/>
        </p:nvSpPr>
        <p:spPr bwMode="auto">
          <a:xfrm>
            <a:off x="4189413" y="2130425"/>
            <a:ext cx="4421187" cy="3754874"/>
          </a:xfrm>
          <a:prstGeom prst="rect">
            <a:avLst/>
          </a:prstGeom>
          <a:noFill/>
          <a:ln w="9525">
            <a:noFill/>
            <a:miter lim="800000"/>
            <a:headEnd/>
            <a:tailEnd/>
          </a:ln>
        </p:spPr>
        <p:txBody>
          <a:bodyPr wrap="square">
            <a:spAutoFit/>
          </a:bodyPr>
          <a:lstStyle/>
          <a:p>
            <a:pPr>
              <a:lnSpc>
                <a:spcPts val="2800"/>
              </a:lnSpc>
            </a:pPr>
            <a:r>
              <a:rPr lang="en-US" sz="2000" dirty="0">
                <a:cs typeface="Arial" charset="0"/>
              </a:rPr>
              <a:t>I HAVE no patience with the hypothesis occasionally expressed, and often implied, especially in tales written to teach children to be good, that babies are born pretty much alike, and that the sole agencies in creating differences between boy and boy, and man and man, are steady application and moral effort</a:t>
            </a:r>
            <a:r>
              <a:rPr lang="en-US" sz="2000" dirty="0" smtClean="0">
                <a:cs typeface="Arial" charset="0"/>
              </a:rPr>
              <a:t>.”</a:t>
            </a:r>
            <a:endParaRPr lang="en-US" sz="2000" dirty="0">
              <a:cs typeface="Arial" charset="0"/>
            </a:endParaRPr>
          </a:p>
          <a:p>
            <a:endParaRPr lang="en-US" sz="800" dirty="0">
              <a:cs typeface="Arial" charset="0"/>
            </a:endParaRPr>
          </a:p>
          <a:p>
            <a:r>
              <a:rPr lang="en-US" sz="2000" dirty="0" smtClean="0">
                <a:cs typeface="Arial" charset="0"/>
              </a:rPr>
              <a:t>     </a:t>
            </a:r>
            <a:r>
              <a:rPr lang="en-US" sz="2000" b="1" dirty="0" smtClean="0">
                <a:cs typeface="Arial" charset="0"/>
              </a:rPr>
              <a:t>- </a:t>
            </a:r>
            <a:r>
              <a:rPr lang="en-US" sz="2000" b="1" dirty="0">
                <a:cs typeface="Arial" charset="0"/>
              </a:rPr>
              <a:t>Francis Galton (1869</a:t>
            </a:r>
            <a:r>
              <a:rPr lang="en-US" sz="2000" b="1" dirty="0" smtClean="0">
                <a:cs typeface="Arial" charset="0"/>
              </a:rPr>
              <a:t>)</a:t>
            </a:r>
            <a:endParaRPr lang="en-US" sz="2000" b="1" i="1" dirty="0">
              <a:cs typeface="Arial" charset="0"/>
            </a:endParaRPr>
          </a:p>
        </p:txBody>
      </p:sp>
      <p:pic>
        <p:nvPicPr>
          <p:cNvPr id="50177" name="Picture 1"/>
          <p:cNvPicPr>
            <a:picLocks noChangeAspect="1" noChangeArrowheads="1"/>
          </p:cNvPicPr>
          <p:nvPr/>
        </p:nvPicPr>
        <p:blipFill>
          <a:blip r:embed="rId2" cstate="print"/>
          <a:srcRect/>
          <a:stretch>
            <a:fillRect/>
          </a:stretch>
        </p:blipFill>
        <p:spPr bwMode="auto">
          <a:xfrm>
            <a:off x="914400" y="2133600"/>
            <a:ext cx="3114083" cy="3657600"/>
          </a:xfrm>
          <a:prstGeom prst="rect">
            <a:avLst/>
          </a:prstGeom>
          <a:noFill/>
          <a:ln w="9525">
            <a:noFill/>
            <a:miter lim="800000"/>
            <a:headEnd/>
            <a:tailEnd/>
          </a:ln>
        </p:spPr>
      </p:pic>
      <p:sp>
        <p:nvSpPr>
          <p:cNvPr id="6" name="TextBox 5"/>
          <p:cNvSpPr txBox="1"/>
          <p:nvPr/>
        </p:nvSpPr>
        <p:spPr>
          <a:xfrm>
            <a:off x="4084059" y="2172458"/>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321111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sp>
        <p:nvSpPr>
          <p:cNvPr id="10" name="TextBox 5"/>
          <p:cNvSpPr txBox="1">
            <a:spLocks noChangeArrowheads="1"/>
          </p:cNvSpPr>
          <p:nvPr/>
        </p:nvSpPr>
        <p:spPr bwMode="auto">
          <a:xfrm>
            <a:off x="4189413" y="2890897"/>
            <a:ext cx="4421187" cy="2318583"/>
          </a:xfrm>
          <a:prstGeom prst="rect">
            <a:avLst/>
          </a:prstGeom>
          <a:noFill/>
          <a:ln w="9525">
            <a:noFill/>
            <a:miter lim="800000"/>
            <a:headEnd/>
            <a:tailEnd/>
          </a:ln>
        </p:spPr>
        <p:txBody>
          <a:bodyPr wrap="square">
            <a:spAutoFit/>
          </a:bodyPr>
          <a:lstStyle/>
          <a:p>
            <a:pPr>
              <a:lnSpc>
                <a:spcPts val="2800"/>
              </a:lnSpc>
            </a:pPr>
            <a:r>
              <a:rPr lang="en-US" sz="2000" dirty="0" smtClean="0"/>
              <a:t>[S]</a:t>
            </a:r>
            <a:r>
              <a:rPr lang="en-US" sz="2000" dirty="0" err="1" smtClean="0"/>
              <a:t>ocial</a:t>
            </a:r>
            <a:r>
              <a:rPr lang="en-US" sz="2000" dirty="0" smtClean="0"/>
              <a:t> hindrances cannot </a:t>
            </a:r>
            <a:r>
              <a:rPr lang="en-US" sz="2000" dirty="0"/>
              <a:t>impede men of high ability, from becoming </a:t>
            </a:r>
            <a:r>
              <a:rPr lang="en-US" sz="2000" dirty="0" smtClean="0"/>
              <a:t>eminent [and</a:t>
            </a:r>
            <a:r>
              <a:rPr lang="en-US" sz="2000" dirty="0"/>
              <a:t>] social advantages are </a:t>
            </a:r>
            <a:r>
              <a:rPr lang="en-US" sz="2000" dirty="0" smtClean="0"/>
              <a:t>incompetent to </a:t>
            </a:r>
            <a:r>
              <a:rPr lang="en-US" sz="2000" dirty="0"/>
              <a:t>give that status, to a man of </a:t>
            </a:r>
            <a:r>
              <a:rPr lang="en-US" sz="2000" dirty="0" smtClean="0"/>
              <a:t>moderate ability.”</a:t>
            </a:r>
          </a:p>
          <a:p>
            <a:endParaRPr lang="en-US" sz="800" dirty="0">
              <a:cs typeface="Arial" charset="0"/>
            </a:endParaRPr>
          </a:p>
          <a:p>
            <a:r>
              <a:rPr lang="en-US" sz="2000" dirty="0" smtClean="0">
                <a:cs typeface="Arial" charset="0"/>
              </a:rPr>
              <a:t>     </a:t>
            </a:r>
            <a:r>
              <a:rPr lang="en-US" sz="2000" b="1" dirty="0" smtClean="0">
                <a:cs typeface="Arial" charset="0"/>
              </a:rPr>
              <a:t>- </a:t>
            </a:r>
            <a:r>
              <a:rPr lang="en-US" sz="2000" b="1" dirty="0">
                <a:cs typeface="Arial" charset="0"/>
              </a:rPr>
              <a:t>Francis Galton (1869</a:t>
            </a:r>
            <a:r>
              <a:rPr lang="en-US" sz="2000" b="1" dirty="0" smtClean="0">
                <a:cs typeface="Arial" charset="0"/>
              </a:rPr>
              <a:t>)</a:t>
            </a:r>
            <a:endParaRPr lang="en-US" sz="2000" b="1" i="1" dirty="0">
              <a:cs typeface="Arial" charset="0"/>
            </a:endParaRPr>
          </a:p>
        </p:txBody>
      </p:sp>
      <p:pic>
        <p:nvPicPr>
          <p:cNvPr id="50177" name="Picture 1"/>
          <p:cNvPicPr>
            <a:picLocks noChangeAspect="1" noChangeArrowheads="1"/>
          </p:cNvPicPr>
          <p:nvPr/>
        </p:nvPicPr>
        <p:blipFill>
          <a:blip r:embed="rId2" cstate="print"/>
          <a:srcRect/>
          <a:stretch>
            <a:fillRect/>
          </a:stretch>
        </p:blipFill>
        <p:spPr bwMode="auto">
          <a:xfrm>
            <a:off x="914400" y="2133600"/>
            <a:ext cx="3114083" cy="3657600"/>
          </a:xfrm>
          <a:prstGeom prst="rect">
            <a:avLst/>
          </a:prstGeom>
          <a:noFill/>
          <a:ln w="9525">
            <a:noFill/>
            <a:miter lim="800000"/>
            <a:headEnd/>
            <a:tailEnd/>
          </a:ln>
        </p:spPr>
      </p:pic>
      <p:sp>
        <p:nvSpPr>
          <p:cNvPr id="6" name="TextBox 5"/>
          <p:cNvSpPr txBox="1"/>
          <p:nvPr/>
        </p:nvSpPr>
        <p:spPr>
          <a:xfrm>
            <a:off x="4093534" y="2916866"/>
            <a:ext cx="685800" cy="400110"/>
          </a:xfrm>
          <a:prstGeom prst="rect">
            <a:avLst/>
          </a:prstGeom>
          <a:noFill/>
        </p:spPr>
        <p:txBody>
          <a:bodyPr wrap="square" rtlCol="0">
            <a:spAutoFit/>
          </a:bodyPr>
          <a:lstStyle/>
          <a:p>
            <a:r>
              <a:rPr lang="en-US" sz="2000" dirty="0" smtClean="0"/>
              <a:t>“</a:t>
            </a:r>
            <a:endParaRPr lang="en-US" sz="2000" dirty="0"/>
          </a:p>
        </p:txBody>
      </p:sp>
    </p:spTree>
    <p:extLst>
      <p:ext uri="{BB962C8B-B14F-4D97-AF65-F5344CB8AC3E}">
        <p14:creationId xmlns:p14="http://schemas.microsoft.com/office/powerpoint/2010/main" val="15889501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9144000" cy="12192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2"/>
          <p:cNvSpPr txBox="1">
            <a:spLocks/>
          </p:cNvSpPr>
          <p:nvPr/>
        </p:nvSpPr>
        <p:spPr>
          <a:xfrm>
            <a:off x="952500" y="403034"/>
            <a:ext cx="7239000" cy="41365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ja-JP" sz="4000" b="1" i="0" u="none" strike="noStrike" kern="1200" cap="none" spc="0" normalizeH="0" noProof="0" dirty="0" smtClean="0">
                <a:ln>
                  <a:noFill/>
                </a:ln>
                <a:solidFill>
                  <a:srgbClr val="646464"/>
                </a:solidFill>
                <a:effectLst/>
                <a:uLnTx/>
                <a:uFillTx/>
                <a:latin typeface="+mj-lt"/>
                <a:ea typeface="+mj-ea"/>
                <a:cs typeface="+mj-cs"/>
              </a:rPr>
              <a:t>BORN VS. MADE</a:t>
            </a:r>
            <a:endParaRPr kumimoji="0" lang="en-US" sz="4000" b="1" i="0" u="none" strike="noStrike" kern="1200" cap="none" spc="0" normalizeH="0" baseline="0" noProof="0" dirty="0">
              <a:ln>
                <a:noFill/>
              </a:ln>
              <a:solidFill>
                <a:srgbClr val="646464"/>
              </a:solidFill>
              <a:effectLst/>
              <a:uLnTx/>
              <a:uFillTx/>
              <a:latin typeface="+mj-lt"/>
              <a:ea typeface="+mj-ea"/>
              <a:cs typeface="+mj-cs"/>
            </a:endParaRPr>
          </a:p>
        </p:txBody>
      </p:sp>
      <p:pic>
        <p:nvPicPr>
          <p:cNvPr id="2" name="Picture 1"/>
          <p:cNvPicPr>
            <a:picLocks noChangeAspect="1"/>
          </p:cNvPicPr>
          <p:nvPr/>
        </p:nvPicPr>
        <p:blipFill>
          <a:blip r:embed="rId2">
            <a:duotone>
              <a:prstClr val="black"/>
              <a:srgbClr val="D9C3A5">
                <a:tint val="50000"/>
                <a:satMod val="180000"/>
              </a:srgbClr>
            </a:duotone>
          </a:blip>
          <a:stretch>
            <a:fillRect/>
          </a:stretch>
        </p:blipFill>
        <p:spPr>
          <a:xfrm rot="16200000">
            <a:off x="4693978" y="1331652"/>
            <a:ext cx="2804046" cy="5029200"/>
          </a:xfrm>
          <a:prstGeom prst="rect">
            <a:avLst/>
          </a:prstGeom>
          <a:solidFill>
            <a:schemeClr val="bg1"/>
          </a:solidFill>
        </p:spPr>
      </p:pic>
      <p:pic>
        <p:nvPicPr>
          <p:cNvPr id="3" name="Picture 2"/>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57225" y="1752600"/>
            <a:ext cx="2390775" cy="4029075"/>
          </a:xfrm>
          <a:prstGeom prst="rect">
            <a:avLst/>
          </a:prstGeom>
        </p:spPr>
      </p:pic>
    </p:spTree>
    <p:extLst>
      <p:ext uri="{BB962C8B-B14F-4D97-AF65-F5344CB8AC3E}">
        <p14:creationId xmlns:p14="http://schemas.microsoft.com/office/powerpoint/2010/main" val="22687566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30460</TotalTime>
  <Words>2420</Words>
  <Application>Microsoft Office PowerPoint</Application>
  <PresentationFormat>On-screen Show (4:3)</PresentationFormat>
  <Paragraphs>386</Paragraphs>
  <Slides>56</Slides>
  <Notes>24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ＭＳ Ｐゴシック</vt:lpstr>
      <vt:lpstr>AdvTT5235d5a9</vt:lpstr>
      <vt:lpstr>Arial</vt:lpstr>
      <vt:lpstr>Calibri</vt:lpstr>
      <vt:lpstr>Symbol</vt:lpstr>
      <vt:lpstr>Times New Roman</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 for Graphics</vt:lpstr>
    </vt:vector>
  </TitlesOfParts>
  <Company>Michigan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Zach Hambrick</dc:creator>
  <cp:lastModifiedBy>Alex Burgoyne</cp:lastModifiedBy>
  <cp:revision>878</cp:revision>
  <dcterms:created xsi:type="dcterms:W3CDTF">2016-03-30T00:50:07Z</dcterms:created>
  <dcterms:modified xsi:type="dcterms:W3CDTF">2016-06-02T17:38:54Z</dcterms:modified>
</cp:coreProperties>
</file>